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7" r:id="rId2"/>
    <p:sldId id="257" r:id="rId3"/>
    <p:sldId id="259" r:id="rId4"/>
    <p:sldId id="256" r:id="rId5"/>
    <p:sldId id="263" r:id="rId6"/>
    <p:sldId id="264" r:id="rId7"/>
    <p:sldId id="265" r:id="rId8"/>
    <p:sldId id="261" r:id="rId9"/>
    <p:sldId id="266" r:id="rId10"/>
    <p:sldId id="281" r:id="rId11"/>
    <p:sldId id="282" r:id="rId12"/>
    <p:sldId id="268" r:id="rId13"/>
    <p:sldId id="269" r:id="rId14"/>
    <p:sldId id="270" r:id="rId15"/>
    <p:sldId id="271" r:id="rId16"/>
    <p:sldId id="272" r:id="rId17"/>
    <p:sldId id="277" r:id="rId18"/>
    <p:sldId id="278" r:id="rId19"/>
    <p:sldId id="279" r:id="rId20"/>
    <p:sldId id="276" r:id="rId21"/>
    <p:sldId id="280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104" y="-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318F7-64FD-4AF1-869C-8667E1A88A74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417268-527A-4496-9D52-8105B39FCB10}">
      <dgm:prSet phldrT="[Text]" custT="1"/>
      <dgm:spPr/>
      <dgm:t>
        <a:bodyPr/>
        <a:lstStyle/>
        <a:p>
          <a:r>
            <a:rPr lang="en-US" sz="1400" dirty="0" smtClean="0"/>
            <a:t>Education</a:t>
          </a:r>
          <a:endParaRPr lang="en-US" sz="1400" dirty="0"/>
        </a:p>
      </dgm:t>
    </dgm:pt>
    <dgm:pt modelId="{B64AF9DD-90A4-4ADA-99B3-9DC0396E4FB2}" type="parTrans" cxnId="{D1B07DD5-CF28-4735-99B6-2CD36C7B91F5}">
      <dgm:prSet/>
      <dgm:spPr/>
      <dgm:t>
        <a:bodyPr/>
        <a:lstStyle/>
        <a:p>
          <a:endParaRPr lang="en-US"/>
        </a:p>
      </dgm:t>
    </dgm:pt>
    <dgm:pt modelId="{AE0C2AD3-E1D7-4C1E-B24C-909A4389F434}" type="sibTrans" cxnId="{D1B07DD5-CF28-4735-99B6-2CD36C7B91F5}">
      <dgm:prSet/>
      <dgm:spPr/>
      <dgm:t>
        <a:bodyPr/>
        <a:lstStyle/>
        <a:p>
          <a:endParaRPr lang="en-US"/>
        </a:p>
      </dgm:t>
    </dgm:pt>
    <dgm:pt modelId="{993072B8-FFE5-4A5F-8551-2FB5D63C476A}">
      <dgm:prSet phldrT="[Text]" custT="1"/>
      <dgm:spPr/>
      <dgm:t>
        <a:bodyPr/>
        <a:lstStyle/>
        <a:p>
          <a:r>
            <a:rPr lang="en-US" sz="1400" dirty="0" smtClean="0"/>
            <a:t>Tuition</a:t>
          </a:r>
          <a:endParaRPr lang="en-US" sz="1400" dirty="0"/>
        </a:p>
      </dgm:t>
    </dgm:pt>
    <dgm:pt modelId="{D1DCAADD-BE05-4ED5-AFB2-9C161B8C5CD5}" type="parTrans" cxnId="{BB36F5F6-158C-4CB0-8B43-E4412995A860}">
      <dgm:prSet/>
      <dgm:spPr/>
      <dgm:t>
        <a:bodyPr/>
        <a:lstStyle/>
        <a:p>
          <a:endParaRPr lang="en-US"/>
        </a:p>
      </dgm:t>
    </dgm:pt>
    <dgm:pt modelId="{B791B123-6939-45C1-8407-53FAF2D9EA75}" type="sibTrans" cxnId="{BB36F5F6-158C-4CB0-8B43-E4412995A860}">
      <dgm:prSet/>
      <dgm:spPr/>
      <dgm:t>
        <a:bodyPr/>
        <a:lstStyle/>
        <a:p>
          <a:endParaRPr lang="en-US"/>
        </a:p>
      </dgm:t>
    </dgm:pt>
    <dgm:pt modelId="{BA8B68D5-D987-4B96-A6A9-28CFA7DA5D64}">
      <dgm:prSet phldrT="[Text]" custT="1"/>
      <dgm:spPr/>
      <dgm:t>
        <a:bodyPr/>
        <a:lstStyle/>
        <a:p>
          <a:r>
            <a:rPr lang="en-US" sz="1400" dirty="0" smtClean="0"/>
            <a:t>Student Loans</a:t>
          </a:r>
          <a:endParaRPr lang="en-US" sz="1400" dirty="0"/>
        </a:p>
      </dgm:t>
    </dgm:pt>
    <dgm:pt modelId="{7ADBC961-8818-4C5E-8A25-159ED927D668}" type="parTrans" cxnId="{56FE9700-590A-40FE-97F1-ADA35E286ACB}">
      <dgm:prSet/>
      <dgm:spPr/>
      <dgm:t>
        <a:bodyPr/>
        <a:lstStyle/>
        <a:p>
          <a:endParaRPr lang="en-US"/>
        </a:p>
      </dgm:t>
    </dgm:pt>
    <dgm:pt modelId="{D3636CDB-D37D-4A30-8547-0CBF76524D2C}" type="sibTrans" cxnId="{56FE9700-590A-40FE-97F1-ADA35E286ACB}">
      <dgm:prSet/>
      <dgm:spPr/>
      <dgm:t>
        <a:bodyPr/>
        <a:lstStyle/>
        <a:p>
          <a:endParaRPr lang="en-US"/>
        </a:p>
      </dgm:t>
    </dgm:pt>
    <dgm:pt modelId="{F2551F6F-FBB5-4C09-A116-BA40090664F7}">
      <dgm:prSet phldrT="[Text]" custT="1"/>
      <dgm:spPr/>
      <dgm:t>
        <a:bodyPr/>
        <a:lstStyle/>
        <a:p>
          <a:r>
            <a:rPr lang="en-US" sz="1600" dirty="0" smtClean="0"/>
            <a:t>Career</a:t>
          </a:r>
          <a:endParaRPr lang="en-US" sz="1600" dirty="0"/>
        </a:p>
      </dgm:t>
    </dgm:pt>
    <dgm:pt modelId="{7CBC54A6-5713-4D77-B946-B467EBBAB243}" type="parTrans" cxnId="{353FDF47-A373-4A19-9817-A572A29445CB}">
      <dgm:prSet/>
      <dgm:spPr/>
      <dgm:t>
        <a:bodyPr/>
        <a:lstStyle/>
        <a:p>
          <a:endParaRPr lang="en-US"/>
        </a:p>
      </dgm:t>
    </dgm:pt>
    <dgm:pt modelId="{1886BD03-2CD1-414E-B410-D837B2B5030D}" type="sibTrans" cxnId="{353FDF47-A373-4A19-9817-A572A29445CB}">
      <dgm:prSet/>
      <dgm:spPr/>
      <dgm:t>
        <a:bodyPr/>
        <a:lstStyle/>
        <a:p>
          <a:endParaRPr lang="en-US"/>
        </a:p>
      </dgm:t>
    </dgm:pt>
    <dgm:pt modelId="{50574C83-F8BE-42C9-8DB4-A7D35178A611}">
      <dgm:prSet phldrT="[Text]" custT="1"/>
      <dgm:spPr/>
      <dgm:t>
        <a:bodyPr/>
        <a:lstStyle/>
        <a:p>
          <a:r>
            <a:rPr lang="en-US" sz="1400" dirty="0" smtClean="0"/>
            <a:t>Savings Rate</a:t>
          </a:r>
          <a:endParaRPr lang="en-US" sz="1400" dirty="0"/>
        </a:p>
      </dgm:t>
    </dgm:pt>
    <dgm:pt modelId="{25EE52F6-6AF8-4C76-9DC7-449EF0F62EF1}" type="parTrans" cxnId="{00405EAE-B117-42FF-9B30-FA72AE5C4E72}">
      <dgm:prSet/>
      <dgm:spPr/>
      <dgm:t>
        <a:bodyPr/>
        <a:lstStyle/>
        <a:p>
          <a:endParaRPr lang="en-US"/>
        </a:p>
      </dgm:t>
    </dgm:pt>
    <dgm:pt modelId="{F10C56C6-0BB1-4D2F-9F2C-60BDA81FBC0C}" type="sibTrans" cxnId="{00405EAE-B117-42FF-9B30-FA72AE5C4E72}">
      <dgm:prSet/>
      <dgm:spPr/>
      <dgm:t>
        <a:bodyPr/>
        <a:lstStyle/>
        <a:p>
          <a:endParaRPr lang="en-US"/>
        </a:p>
      </dgm:t>
    </dgm:pt>
    <dgm:pt modelId="{4CE3E44B-4783-4A28-879F-73827E1E770D}">
      <dgm:prSet phldrT="[Text]" custT="1"/>
      <dgm:spPr/>
      <dgm:t>
        <a:bodyPr/>
        <a:lstStyle/>
        <a:p>
          <a:r>
            <a:rPr lang="en-US" sz="1400" dirty="0" smtClean="0"/>
            <a:t>Investment Choices</a:t>
          </a:r>
          <a:endParaRPr lang="en-US" sz="1400" dirty="0"/>
        </a:p>
      </dgm:t>
    </dgm:pt>
    <dgm:pt modelId="{FAD64269-AC74-4445-8BE6-113FEE576BD6}" type="parTrans" cxnId="{E532DEE5-30DF-4F4E-836F-C35E58E51333}">
      <dgm:prSet/>
      <dgm:spPr/>
      <dgm:t>
        <a:bodyPr/>
        <a:lstStyle/>
        <a:p>
          <a:endParaRPr lang="en-US"/>
        </a:p>
      </dgm:t>
    </dgm:pt>
    <dgm:pt modelId="{9DADE235-3B1C-4EE5-A913-9209222D4118}" type="sibTrans" cxnId="{E532DEE5-30DF-4F4E-836F-C35E58E51333}">
      <dgm:prSet/>
      <dgm:spPr/>
      <dgm:t>
        <a:bodyPr/>
        <a:lstStyle/>
        <a:p>
          <a:endParaRPr lang="en-US"/>
        </a:p>
      </dgm:t>
    </dgm:pt>
    <dgm:pt modelId="{F21E48E9-D80C-48E6-B3BD-BB3D600FF2FA}">
      <dgm:prSet phldrT="[Text]" custT="1"/>
      <dgm:spPr/>
      <dgm:t>
        <a:bodyPr/>
        <a:lstStyle/>
        <a:p>
          <a:r>
            <a:rPr lang="en-US" sz="1400" dirty="0" smtClean="0"/>
            <a:t>Retirement</a:t>
          </a:r>
          <a:endParaRPr lang="en-US" sz="1400" dirty="0"/>
        </a:p>
      </dgm:t>
    </dgm:pt>
    <dgm:pt modelId="{2BDE81E4-B1AD-41A0-BA8A-2894EDB825F5}" type="parTrans" cxnId="{21830A30-23F7-4CDD-B236-A522B5834E32}">
      <dgm:prSet/>
      <dgm:spPr/>
      <dgm:t>
        <a:bodyPr/>
        <a:lstStyle/>
        <a:p>
          <a:endParaRPr lang="en-US"/>
        </a:p>
      </dgm:t>
    </dgm:pt>
    <dgm:pt modelId="{03BC29BF-A725-4B6E-B2FC-F74195F0F017}" type="sibTrans" cxnId="{21830A30-23F7-4CDD-B236-A522B5834E32}">
      <dgm:prSet/>
      <dgm:spPr/>
      <dgm:t>
        <a:bodyPr/>
        <a:lstStyle/>
        <a:p>
          <a:endParaRPr lang="en-US"/>
        </a:p>
      </dgm:t>
    </dgm:pt>
    <dgm:pt modelId="{B9C6AD76-5BE0-43B0-B81B-6FAF9BCEBCE6}">
      <dgm:prSet phldrT="[Text]" custT="1"/>
      <dgm:spPr/>
      <dgm:t>
        <a:bodyPr/>
        <a:lstStyle/>
        <a:p>
          <a:r>
            <a:rPr lang="en-US" sz="1400" dirty="0" smtClean="0"/>
            <a:t>Annuitizing Balances</a:t>
          </a:r>
          <a:endParaRPr lang="en-US" sz="1400" dirty="0"/>
        </a:p>
      </dgm:t>
    </dgm:pt>
    <dgm:pt modelId="{33FFB4F2-B61E-403E-BBAA-CBE83A2B8790}" type="sibTrans" cxnId="{7FCDDD71-3F0E-49E9-A2D1-C0DEB623F847}">
      <dgm:prSet/>
      <dgm:spPr/>
      <dgm:t>
        <a:bodyPr/>
        <a:lstStyle/>
        <a:p>
          <a:endParaRPr lang="en-US"/>
        </a:p>
      </dgm:t>
    </dgm:pt>
    <dgm:pt modelId="{DAA847CF-DF29-4A44-9BE9-58B1C2E63BFD}" type="parTrans" cxnId="{7FCDDD71-3F0E-49E9-A2D1-C0DEB623F847}">
      <dgm:prSet/>
      <dgm:spPr/>
      <dgm:t>
        <a:bodyPr/>
        <a:lstStyle/>
        <a:p>
          <a:endParaRPr lang="en-US"/>
        </a:p>
      </dgm:t>
    </dgm:pt>
    <dgm:pt modelId="{DBF7FDE3-9849-41D9-9634-114FBC729B84}">
      <dgm:prSet phldrT="[Text]" custT="1"/>
      <dgm:spPr/>
      <dgm:t>
        <a:bodyPr/>
        <a:lstStyle/>
        <a:p>
          <a:r>
            <a:rPr lang="en-US" sz="1400" dirty="0" smtClean="0"/>
            <a:t>When to Retire?</a:t>
          </a:r>
          <a:endParaRPr lang="en-US" sz="1400" dirty="0"/>
        </a:p>
      </dgm:t>
    </dgm:pt>
    <dgm:pt modelId="{B879142D-3568-4934-A798-3BFD4E93252D}" type="parTrans" cxnId="{3BE029B7-C9BB-4D7E-B291-597E6CEB674E}">
      <dgm:prSet/>
      <dgm:spPr/>
      <dgm:t>
        <a:bodyPr/>
        <a:lstStyle/>
        <a:p>
          <a:endParaRPr lang="en-US"/>
        </a:p>
      </dgm:t>
    </dgm:pt>
    <dgm:pt modelId="{09B9804D-5D77-400A-A79E-E7974A5C246D}" type="sibTrans" cxnId="{3BE029B7-C9BB-4D7E-B291-597E6CEB674E}">
      <dgm:prSet/>
      <dgm:spPr/>
      <dgm:t>
        <a:bodyPr/>
        <a:lstStyle/>
        <a:p>
          <a:endParaRPr lang="en-US"/>
        </a:p>
      </dgm:t>
    </dgm:pt>
    <dgm:pt modelId="{691EDB78-7DEF-479F-8418-6F0B408868EC}">
      <dgm:prSet phldrT="[Text]" custT="1"/>
      <dgm:spPr/>
      <dgm:t>
        <a:bodyPr/>
        <a:lstStyle/>
        <a:p>
          <a:r>
            <a:rPr lang="en-US" sz="1400" dirty="0" smtClean="0"/>
            <a:t>Health Assessment</a:t>
          </a:r>
          <a:endParaRPr lang="en-US" sz="1400" dirty="0"/>
        </a:p>
      </dgm:t>
    </dgm:pt>
    <dgm:pt modelId="{3491636C-15F1-4033-9BEE-85D514CEF8BE}" type="parTrans" cxnId="{50C02C5C-EB8D-451F-A02C-449E57CABC70}">
      <dgm:prSet/>
      <dgm:spPr/>
      <dgm:t>
        <a:bodyPr/>
        <a:lstStyle/>
        <a:p>
          <a:endParaRPr lang="en-US"/>
        </a:p>
      </dgm:t>
    </dgm:pt>
    <dgm:pt modelId="{56C74EE9-B872-4056-A81F-A2C7B0E277A9}" type="sibTrans" cxnId="{50C02C5C-EB8D-451F-A02C-449E57CABC70}">
      <dgm:prSet/>
      <dgm:spPr/>
      <dgm:t>
        <a:bodyPr/>
        <a:lstStyle/>
        <a:p>
          <a:endParaRPr lang="en-US"/>
        </a:p>
      </dgm:t>
    </dgm:pt>
    <dgm:pt modelId="{543B5CA7-5626-46DA-B8FE-36E643150929}">
      <dgm:prSet phldrT="[Text]" custT="1"/>
      <dgm:spPr/>
      <dgm:t>
        <a:bodyPr/>
        <a:lstStyle/>
        <a:p>
          <a:r>
            <a:rPr lang="en-US" sz="1400" dirty="0" smtClean="0"/>
            <a:t>Repayment of debts</a:t>
          </a:r>
          <a:endParaRPr lang="en-US" sz="1400" dirty="0"/>
        </a:p>
      </dgm:t>
    </dgm:pt>
    <dgm:pt modelId="{471D0EC5-7C7A-4BD5-A28E-85A191D3B338}" type="parTrans" cxnId="{6044C67B-7C6B-4ED0-BF83-95D3C8B65B84}">
      <dgm:prSet/>
      <dgm:spPr/>
      <dgm:t>
        <a:bodyPr/>
        <a:lstStyle/>
        <a:p>
          <a:endParaRPr lang="en-US"/>
        </a:p>
      </dgm:t>
    </dgm:pt>
    <dgm:pt modelId="{12D30D6B-B313-4481-94D1-8BF50E15B65B}" type="sibTrans" cxnId="{6044C67B-7C6B-4ED0-BF83-95D3C8B65B84}">
      <dgm:prSet/>
      <dgm:spPr/>
      <dgm:t>
        <a:bodyPr/>
        <a:lstStyle/>
        <a:p>
          <a:endParaRPr lang="en-US"/>
        </a:p>
      </dgm:t>
    </dgm:pt>
    <dgm:pt modelId="{064068C5-AC0E-4DB1-BB6A-E418E6F78BB3}" type="pres">
      <dgm:prSet presAssocID="{7FC318F7-64FD-4AF1-869C-8667E1A88A7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D66B9B-9007-4DE8-83E3-141F826CBE9D}" type="pres">
      <dgm:prSet presAssocID="{10417268-527A-4496-9D52-8105B39FCB10}" presName="compNode" presStyleCnt="0"/>
      <dgm:spPr/>
    </dgm:pt>
    <dgm:pt modelId="{278D6439-EEAE-4328-9B60-3268FDDA49CC}" type="pres">
      <dgm:prSet presAssocID="{10417268-527A-4496-9D52-8105B39FCB10}" presName="noGeometry" presStyleCnt="0"/>
      <dgm:spPr/>
    </dgm:pt>
    <dgm:pt modelId="{F33974B0-1902-463D-8D68-C6CFD72BF5C0}" type="pres">
      <dgm:prSet presAssocID="{10417268-527A-4496-9D52-8105B39FCB10}" presName="childTextVisible" presStyleLbl="bgAccFollowNode1" presStyleIdx="0" presStyleCnt="3" custScaleX="493904" custScaleY="189077" custLinFactX="100000" custLinFactY="-100000" custLinFactNeighborX="127401" custLinFactNeighborY="-158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56B43-157F-4DDF-A657-500EEE930F69}" type="pres">
      <dgm:prSet presAssocID="{10417268-527A-4496-9D52-8105B39FCB10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00A89974-6B7D-4C13-BAD2-C2FA601A8694}" type="pres">
      <dgm:prSet presAssocID="{10417268-527A-4496-9D52-8105B39FCB10}" presName="parentText" presStyleLbl="node1" presStyleIdx="0" presStyleCnt="3" custScaleX="635841" custScaleY="650557" custLinFactY="-200000" custLinFactNeighborX="-28930" custLinFactNeighborY="-2490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1FDD3-F146-4F37-93A5-F09ABEE22997}" type="pres">
      <dgm:prSet presAssocID="{10417268-527A-4496-9D52-8105B39FCB10}" presName="aSpace" presStyleCnt="0"/>
      <dgm:spPr/>
    </dgm:pt>
    <dgm:pt modelId="{534BE578-B47A-41A8-ACD7-7BE34DAB3B28}" type="pres">
      <dgm:prSet presAssocID="{F2551F6F-FBB5-4C09-A116-BA40090664F7}" presName="compNode" presStyleCnt="0"/>
      <dgm:spPr/>
    </dgm:pt>
    <dgm:pt modelId="{154972A1-03B5-469D-A25C-28FF1DDF210F}" type="pres">
      <dgm:prSet presAssocID="{F2551F6F-FBB5-4C09-A116-BA40090664F7}" presName="noGeometry" presStyleCnt="0"/>
      <dgm:spPr/>
    </dgm:pt>
    <dgm:pt modelId="{CA872B8C-CF49-4F6C-9AAA-7CF925E24BF8}" type="pres">
      <dgm:prSet presAssocID="{F2551F6F-FBB5-4C09-A116-BA40090664F7}" presName="childTextVisible" presStyleLbl="bgAccFollowNode1" presStyleIdx="1" presStyleCnt="3" custScaleX="686406" custScaleY="213246" custLinFactX="84793" custLinFactY="100000" custLinFactNeighborX="100000" custLinFactNeighborY="100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DE5AF-DF16-43DF-A849-844452E289C1}" type="pres">
      <dgm:prSet presAssocID="{F2551F6F-FBB5-4C09-A116-BA40090664F7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FD950AD9-7F90-4656-980F-AAB0438AFFF7}" type="pres">
      <dgm:prSet presAssocID="{F2551F6F-FBB5-4C09-A116-BA40090664F7}" presName="parentText" presStyleLbl="node1" presStyleIdx="1" presStyleCnt="3" custScaleX="869906" custScaleY="927893" custLinFactX="-168440" custLinFactY="151224" custLinFactNeighborX="-200000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DA22D-4811-4EB1-A1DA-24DBA66E70A7}" type="pres">
      <dgm:prSet presAssocID="{F2551F6F-FBB5-4C09-A116-BA40090664F7}" presName="aSpace" presStyleCnt="0"/>
      <dgm:spPr/>
    </dgm:pt>
    <dgm:pt modelId="{F28A83E3-A605-4067-8066-CC497A47B0B0}" type="pres">
      <dgm:prSet presAssocID="{F21E48E9-D80C-48E6-B3BD-BB3D600FF2FA}" presName="compNode" presStyleCnt="0"/>
      <dgm:spPr/>
    </dgm:pt>
    <dgm:pt modelId="{E9298948-CE3A-4564-BA51-D99922E33D51}" type="pres">
      <dgm:prSet presAssocID="{F21E48E9-D80C-48E6-B3BD-BB3D600FF2FA}" presName="noGeometry" presStyleCnt="0"/>
      <dgm:spPr/>
    </dgm:pt>
    <dgm:pt modelId="{5F608731-428E-4462-9309-A12E92BDD695}" type="pres">
      <dgm:prSet presAssocID="{F21E48E9-D80C-48E6-B3BD-BB3D600FF2FA}" presName="childTextVisible" presStyleLbl="bgAccFollowNode1" presStyleIdx="2" presStyleCnt="3" custScaleX="745888" custScaleY="427990" custLinFactY="-100000" custLinFactNeighborX="38361" custLinFactNeighborY="-135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1374E-8FE1-4DDC-B913-58F783D191FB}" type="pres">
      <dgm:prSet presAssocID="{F21E48E9-D80C-48E6-B3BD-BB3D600FF2FA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E9DD00C6-0551-4A85-ABEA-E4520C35B5F5}" type="pres">
      <dgm:prSet presAssocID="{F21E48E9-D80C-48E6-B3BD-BB3D600FF2FA}" presName="parentText" presStyleLbl="node1" presStyleIdx="2" presStyleCnt="3" custScaleX="611884" custScaleY="639357" custLinFactX="-279814" custLinFactY="-200000" custLinFactNeighborX="-300000" custLinFactNeighborY="-2511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3A585B-78A1-4D23-B2A7-E4DCFE9C4790}" type="presOf" srcId="{DBF7FDE3-9849-41D9-9634-114FBC729B84}" destId="{5F608731-428E-4462-9309-A12E92BDD695}" srcOrd="0" destOrd="0" presId="urn:microsoft.com/office/officeart/2005/8/layout/hProcess6"/>
    <dgm:cxn modelId="{DD86345E-0DE1-4320-8F08-4AAE7162AB31}" type="presOf" srcId="{7FC318F7-64FD-4AF1-869C-8667E1A88A74}" destId="{064068C5-AC0E-4DB1-BB6A-E418E6F78BB3}" srcOrd="0" destOrd="0" presId="urn:microsoft.com/office/officeart/2005/8/layout/hProcess6"/>
    <dgm:cxn modelId="{353FDF47-A373-4A19-9817-A572A29445CB}" srcId="{7FC318F7-64FD-4AF1-869C-8667E1A88A74}" destId="{F2551F6F-FBB5-4C09-A116-BA40090664F7}" srcOrd="1" destOrd="0" parTransId="{7CBC54A6-5713-4D77-B946-B467EBBAB243}" sibTransId="{1886BD03-2CD1-414E-B410-D837B2B5030D}"/>
    <dgm:cxn modelId="{B741F13A-2FF3-4F72-B3CF-204C58F1BDA2}" type="presOf" srcId="{993072B8-FFE5-4A5F-8551-2FB5D63C476A}" destId="{F6856B43-157F-4DDF-A657-500EEE930F69}" srcOrd="1" destOrd="0" presId="urn:microsoft.com/office/officeart/2005/8/layout/hProcess6"/>
    <dgm:cxn modelId="{3BE029B7-C9BB-4D7E-B291-597E6CEB674E}" srcId="{F21E48E9-D80C-48E6-B3BD-BB3D600FF2FA}" destId="{DBF7FDE3-9849-41D9-9634-114FBC729B84}" srcOrd="0" destOrd="0" parTransId="{B879142D-3568-4934-A798-3BFD4E93252D}" sibTransId="{09B9804D-5D77-400A-A79E-E7974A5C246D}"/>
    <dgm:cxn modelId="{00405EAE-B117-42FF-9B30-FA72AE5C4E72}" srcId="{F2551F6F-FBB5-4C09-A116-BA40090664F7}" destId="{50574C83-F8BE-42C9-8DB4-A7D35178A611}" srcOrd="1" destOrd="0" parTransId="{25EE52F6-6AF8-4C76-9DC7-449EF0F62EF1}" sibTransId="{F10C56C6-0BB1-4D2F-9F2C-60BDA81FBC0C}"/>
    <dgm:cxn modelId="{3B5BF38C-C72E-4AEE-B9C7-A9CF3403AA2D}" type="presOf" srcId="{B9C6AD76-5BE0-43B0-B81B-6FAF9BCEBCE6}" destId="{5F608731-428E-4462-9309-A12E92BDD695}" srcOrd="0" destOrd="2" presId="urn:microsoft.com/office/officeart/2005/8/layout/hProcess6"/>
    <dgm:cxn modelId="{BEE410BC-75C0-41EC-97BF-BA90633F0A36}" type="presOf" srcId="{F2551F6F-FBB5-4C09-A116-BA40090664F7}" destId="{FD950AD9-7F90-4656-980F-AAB0438AFFF7}" srcOrd="0" destOrd="0" presId="urn:microsoft.com/office/officeart/2005/8/layout/hProcess6"/>
    <dgm:cxn modelId="{75BBB16D-6B0B-46A9-8E4F-7982AB8A509B}" type="presOf" srcId="{BA8B68D5-D987-4B96-A6A9-28CFA7DA5D64}" destId="{F6856B43-157F-4DDF-A657-500EEE930F69}" srcOrd="1" destOrd="1" presId="urn:microsoft.com/office/officeart/2005/8/layout/hProcess6"/>
    <dgm:cxn modelId="{21830A30-23F7-4CDD-B236-A522B5834E32}" srcId="{7FC318F7-64FD-4AF1-869C-8667E1A88A74}" destId="{F21E48E9-D80C-48E6-B3BD-BB3D600FF2FA}" srcOrd="2" destOrd="0" parTransId="{2BDE81E4-B1AD-41A0-BA8A-2894EDB825F5}" sibTransId="{03BC29BF-A725-4B6E-B2FC-F74195F0F017}"/>
    <dgm:cxn modelId="{1D7FDB28-31BF-4129-BC43-470736F7DD6C}" type="presOf" srcId="{DBF7FDE3-9849-41D9-9634-114FBC729B84}" destId="{8201374E-8FE1-4DDC-B913-58F783D191FB}" srcOrd="1" destOrd="0" presId="urn:microsoft.com/office/officeart/2005/8/layout/hProcess6"/>
    <dgm:cxn modelId="{A48BD5AE-93BB-4CDB-9F7A-8B4ED801BE50}" type="presOf" srcId="{10417268-527A-4496-9D52-8105B39FCB10}" destId="{00A89974-6B7D-4C13-BAD2-C2FA601A8694}" srcOrd="0" destOrd="0" presId="urn:microsoft.com/office/officeart/2005/8/layout/hProcess6"/>
    <dgm:cxn modelId="{F623341D-27CA-43BD-AD5E-C4BB1C78E577}" type="presOf" srcId="{B9C6AD76-5BE0-43B0-B81B-6FAF9BCEBCE6}" destId="{8201374E-8FE1-4DDC-B913-58F783D191FB}" srcOrd="1" destOrd="2" presId="urn:microsoft.com/office/officeart/2005/8/layout/hProcess6"/>
    <dgm:cxn modelId="{20EE802F-FEA0-4E7E-A1ED-4A0282AE6595}" type="presOf" srcId="{50574C83-F8BE-42C9-8DB4-A7D35178A611}" destId="{9D9DE5AF-DF16-43DF-A849-844452E289C1}" srcOrd="1" destOrd="1" presId="urn:microsoft.com/office/officeart/2005/8/layout/hProcess6"/>
    <dgm:cxn modelId="{6DDFD6EB-9C56-4470-9A10-EB487ABD133A}" type="presOf" srcId="{543B5CA7-5626-46DA-B8FE-36E643150929}" destId="{9D9DE5AF-DF16-43DF-A849-844452E289C1}" srcOrd="1" destOrd="0" presId="urn:microsoft.com/office/officeart/2005/8/layout/hProcess6"/>
    <dgm:cxn modelId="{6DA639C8-2A59-48BD-8B90-FF738EA4683B}" type="presOf" srcId="{50574C83-F8BE-42C9-8DB4-A7D35178A611}" destId="{CA872B8C-CF49-4F6C-9AAA-7CF925E24BF8}" srcOrd="0" destOrd="1" presId="urn:microsoft.com/office/officeart/2005/8/layout/hProcess6"/>
    <dgm:cxn modelId="{50C02C5C-EB8D-451F-A02C-449E57CABC70}" srcId="{F21E48E9-D80C-48E6-B3BD-BB3D600FF2FA}" destId="{691EDB78-7DEF-479F-8418-6F0B408868EC}" srcOrd="1" destOrd="0" parTransId="{3491636C-15F1-4033-9BEE-85D514CEF8BE}" sibTransId="{56C74EE9-B872-4056-A81F-A2C7B0E277A9}"/>
    <dgm:cxn modelId="{56FE9700-590A-40FE-97F1-ADA35E286ACB}" srcId="{10417268-527A-4496-9D52-8105B39FCB10}" destId="{BA8B68D5-D987-4B96-A6A9-28CFA7DA5D64}" srcOrd="1" destOrd="0" parTransId="{7ADBC961-8818-4C5E-8A25-159ED927D668}" sibTransId="{D3636CDB-D37D-4A30-8547-0CBF76524D2C}"/>
    <dgm:cxn modelId="{B45D7FB7-286D-469F-9F94-BC39C5FAB59D}" type="presOf" srcId="{BA8B68D5-D987-4B96-A6A9-28CFA7DA5D64}" destId="{F33974B0-1902-463D-8D68-C6CFD72BF5C0}" srcOrd="0" destOrd="1" presId="urn:microsoft.com/office/officeart/2005/8/layout/hProcess6"/>
    <dgm:cxn modelId="{62984D60-B3AF-4CD1-B114-900B427EB076}" type="presOf" srcId="{691EDB78-7DEF-479F-8418-6F0B408868EC}" destId="{8201374E-8FE1-4DDC-B913-58F783D191FB}" srcOrd="1" destOrd="1" presId="urn:microsoft.com/office/officeart/2005/8/layout/hProcess6"/>
    <dgm:cxn modelId="{EBA7A75E-1D86-458C-B2B2-AEBE41526598}" type="presOf" srcId="{F21E48E9-D80C-48E6-B3BD-BB3D600FF2FA}" destId="{E9DD00C6-0551-4A85-ABEA-E4520C35B5F5}" srcOrd="0" destOrd="0" presId="urn:microsoft.com/office/officeart/2005/8/layout/hProcess6"/>
    <dgm:cxn modelId="{535FA918-8C4B-45A8-9495-5498183EF096}" type="presOf" srcId="{691EDB78-7DEF-479F-8418-6F0B408868EC}" destId="{5F608731-428E-4462-9309-A12E92BDD695}" srcOrd="0" destOrd="1" presId="urn:microsoft.com/office/officeart/2005/8/layout/hProcess6"/>
    <dgm:cxn modelId="{4308BB59-5D66-41BD-900A-E8092FB895A3}" type="presOf" srcId="{543B5CA7-5626-46DA-B8FE-36E643150929}" destId="{CA872B8C-CF49-4F6C-9AAA-7CF925E24BF8}" srcOrd="0" destOrd="0" presId="urn:microsoft.com/office/officeart/2005/8/layout/hProcess6"/>
    <dgm:cxn modelId="{81B3236E-961C-4BF6-A174-5E542F056FB7}" type="presOf" srcId="{4CE3E44B-4783-4A28-879F-73827E1E770D}" destId="{9D9DE5AF-DF16-43DF-A849-844452E289C1}" srcOrd="1" destOrd="2" presId="urn:microsoft.com/office/officeart/2005/8/layout/hProcess6"/>
    <dgm:cxn modelId="{7FCDDD71-3F0E-49E9-A2D1-C0DEB623F847}" srcId="{F21E48E9-D80C-48E6-B3BD-BB3D600FF2FA}" destId="{B9C6AD76-5BE0-43B0-B81B-6FAF9BCEBCE6}" srcOrd="2" destOrd="0" parTransId="{DAA847CF-DF29-4A44-9BE9-58B1C2E63BFD}" sibTransId="{33FFB4F2-B61E-403E-BBAA-CBE83A2B8790}"/>
    <dgm:cxn modelId="{E532DEE5-30DF-4F4E-836F-C35E58E51333}" srcId="{F2551F6F-FBB5-4C09-A116-BA40090664F7}" destId="{4CE3E44B-4783-4A28-879F-73827E1E770D}" srcOrd="2" destOrd="0" parTransId="{FAD64269-AC74-4445-8BE6-113FEE576BD6}" sibTransId="{9DADE235-3B1C-4EE5-A913-9209222D4118}"/>
    <dgm:cxn modelId="{D1B07DD5-CF28-4735-99B6-2CD36C7B91F5}" srcId="{7FC318F7-64FD-4AF1-869C-8667E1A88A74}" destId="{10417268-527A-4496-9D52-8105B39FCB10}" srcOrd="0" destOrd="0" parTransId="{B64AF9DD-90A4-4ADA-99B3-9DC0396E4FB2}" sibTransId="{AE0C2AD3-E1D7-4C1E-B24C-909A4389F434}"/>
    <dgm:cxn modelId="{BB36F5F6-158C-4CB0-8B43-E4412995A860}" srcId="{10417268-527A-4496-9D52-8105B39FCB10}" destId="{993072B8-FFE5-4A5F-8551-2FB5D63C476A}" srcOrd="0" destOrd="0" parTransId="{D1DCAADD-BE05-4ED5-AFB2-9C161B8C5CD5}" sibTransId="{B791B123-6939-45C1-8407-53FAF2D9EA75}"/>
    <dgm:cxn modelId="{6044C67B-7C6B-4ED0-BF83-95D3C8B65B84}" srcId="{F2551F6F-FBB5-4C09-A116-BA40090664F7}" destId="{543B5CA7-5626-46DA-B8FE-36E643150929}" srcOrd="0" destOrd="0" parTransId="{471D0EC5-7C7A-4BD5-A28E-85A191D3B338}" sibTransId="{12D30D6B-B313-4481-94D1-8BF50E15B65B}"/>
    <dgm:cxn modelId="{69F0214D-F5C2-42E8-85B9-A2E4C850FD15}" type="presOf" srcId="{993072B8-FFE5-4A5F-8551-2FB5D63C476A}" destId="{F33974B0-1902-463D-8D68-C6CFD72BF5C0}" srcOrd="0" destOrd="0" presId="urn:microsoft.com/office/officeart/2005/8/layout/hProcess6"/>
    <dgm:cxn modelId="{F6F511F0-D33F-4EAB-BFBF-70DAA1E9BB6E}" type="presOf" srcId="{4CE3E44B-4783-4A28-879F-73827E1E770D}" destId="{CA872B8C-CF49-4F6C-9AAA-7CF925E24BF8}" srcOrd="0" destOrd="2" presId="urn:microsoft.com/office/officeart/2005/8/layout/hProcess6"/>
    <dgm:cxn modelId="{9996FFA8-DE33-4749-9A49-DB2390D23750}" type="presParOf" srcId="{064068C5-AC0E-4DB1-BB6A-E418E6F78BB3}" destId="{08D66B9B-9007-4DE8-83E3-141F826CBE9D}" srcOrd="0" destOrd="0" presId="urn:microsoft.com/office/officeart/2005/8/layout/hProcess6"/>
    <dgm:cxn modelId="{9E081B82-0B5A-403C-89C8-AFA2C9EC1605}" type="presParOf" srcId="{08D66B9B-9007-4DE8-83E3-141F826CBE9D}" destId="{278D6439-EEAE-4328-9B60-3268FDDA49CC}" srcOrd="0" destOrd="0" presId="urn:microsoft.com/office/officeart/2005/8/layout/hProcess6"/>
    <dgm:cxn modelId="{448C2861-8693-421E-A7BC-279865787DED}" type="presParOf" srcId="{08D66B9B-9007-4DE8-83E3-141F826CBE9D}" destId="{F33974B0-1902-463D-8D68-C6CFD72BF5C0}" srcOrd="1" destOrd="0" presId="urn:microsoft.com/office/officeart/2005/8/layout/hProcess6"/>
    <dgm:cxn modelId="{7DF392D0-D8BB-4BFB-AF66-047750A250F7}" type="presParOf" srcId="{08D66B9B-9007-4DE8-83E3-141F826CBE9D}" destId="{F6856B43-157F-4DDF-A657-500EEE930F69}" srcOrd="2" destOrd="0" presId="urn:microsoft.com/office/officeart/2005/8/layout/hProcess6"/>
    <dgm:cxn modelId="{45EBE696-22B1-410D-BEF6-1EF26D59374A}" type="presParOf" srcId="{08D66B9B-9007-4DE8-83E3-141F826CBE9D}" destId="{00A89974-6B7D-4C13-BAD2-C2FA601A8694}" srcOrd="3" destOrd="0" presId="urn:microsoft.com/office/officeart/2005/8/layout/hProcess6"/>
    <dgm:cxn modelId="{FC3F4267-6535-49C4-BD03-AF80622C6C9A}" type="presParOf" srcId="{064068C5-AC0E-4DB1-BB6A-E418E6F78BB3}" destId="{59B1FDD3-F146-4F37-93A5-F09ABEE22997}" srcOrd="1" destOrd="0" presId="urn:microsoft.com/office/officeart/2005/8/layout/hProcess6"/>
    <dgm:cxn modelId="{02B2EBAD-0DE2-4A88-837C-A7AC05A061C1}" type="presParOf" srcId="{064068C5-AC0E-4DB1-BB6A-E418E6F78BB3}" destId="{534BE578-B47A-41A8-ACD7-7BE34DAB3B28}" srcOrd="2" destOrd="0" presId="urn:microsoft.com/office/officeart/2005/8/layout/hProcess6"/>
    <dgm:cxn modelId="{1C8382C5-8A2D-4655-B989-01A34D503473}" type="presParOf" srcId="{534BE578-B47A-41A8-ACD7-7BE34DAB3B28}" destId="{154972A1-03B5-469D-A25C-28FF1DDF210F}" srcOrd="0" destOrd="0" presId="urn:microsoft.com/office/officeart/2005/8/layout/hProcess6"/>
    <dgm:cxn modelId="{B2FF0F1D-C808-4A18-A77E-0A0A59B118CD}" type="presParOf" srcId="{534BE578-B47A-41A8-ACD7-7BE34DAB3B28}" destId="{CA872B8C-CF49-4F6C-9AAA-7CF925E24BF8}" srcOrd="1" destOrd="0" presId="urn:microsoft.com/office/officeart/2005/8/layout/hProcess6"/>
    <dgm:cxn modelId="{BBD0198C-9CD0-44C2-8793-BD09E9F89278}" type="presParOf" srcId="{534BE578-B47A-41A8-ACD7-7BE34DAB3B28}" destId="{9D9DE5AF-DF16-43DF-A849-844452E289C1}" srcOrd="2" destOrd="0" presId="urn:microsoft.com/office/officeart/2005/8/layout/hProcess6"/>
    <dgm:cxn modelId="{0F80C6AB-14C9-4015-9C31-A99B8C925BE4}" type="presParOf" srcId="{534BE578-B47A-41A8-ACD7-7BE34DAB3B28}" destId="{FD950AD9-7F90-4656-980F-AAB0438AFFF7}" srcOrd="3" destOrd="0" presId="urn:microsoft.com/office/officeart/2005/8/layout/hProcess6"/>
    <dgm:cxn modelId="{E667F29C-3970-405B-B087-1468FCCC86F3}" type="presParOf" srcId="{064068C5-AC0E-4DB1-BB6A-E418E6F78BB3}" destId="{634DA22D-4811-4EB1-A1DA-24DBA66E70A7}" srcOrd="3" destOrd="0" presId="urn:microsoft.com/office/officeart/2005/8/layout/hProcess6"/>
    <dgm:cxn modelId="{3AF9DE6B-068C-416D-8C99-4B9449459E0A}" type="presParOf" srcId="{064068C5-AC0E-4DB1-BB6A-E418E6F78BB3}" destId="{F28A83E3-A605-4067-8066-CC497A47B0B0}" srcOrd="4" destOrd="0" presId="urn:microsoft.com/office/officeart/2005/8/layout/hProcess6"/>
    <dgm:cxn modelId="{79C584F4-55BC-40CB-B50D-89DBE065DB2E}" type="presParOf" srcId="{F28A83E3-A605-4067-8066-CC497A47B0B0}" destId="{E9298948-CE3A-4564-BA51-D99922E33D51}" srcOrd="0" destOrd="0" presId="urn:microsoft.com/office/officeart/2005/8/layout/hProcess6"/>
    <dgm:cxn modelId="{299E46A5-09A8-4BCC-A1B1-AEB020321DEC}" type="presParOf" srcId="{F28A83E3-A605-4067-8066-CC497A47B0B0}" destId="{5F608731-428E-4462-9309-A12E92BDD695}" srcOrd="1" destOrd="0" presId="urn:microsoft.com/office/officeart/2005/8/layout/hProcess6"/>
    <dgm:cxn modelId="{1E56DFC6-C243-4D4D-A6FC-16EA496019E7}" type="presParOf" srcId="{F28A83E3-A605-4067-8066-CC497A47B0B0}" destId="{8201374E-8FE1-4DDC-B913-58F783D191FB}" srcOrd="2" destOrd="0" presId="urn:microsoft.com/office/officeart/2005/8/layout/hProcess6"/>
    <dgm:cxn modelId="{BA9A89BA-B58A-4BBD-B9CA-3278020B3AB5}" type="presParOf" srcId="{F28A83E3-A605-4067-8066-CC497A47B0B0}" destId="{E9DD00C6-0551-4A85-ABEA-E4520C35B5F5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810D58-B1B3-42C2-81C0-0F75547BB1AA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6917A0-67A9-4BBD-8EAD-2DE69AB16DAF}">
      <dgm:prSet phldrT="[Text]"/>
      <dgm:spPr/>
      <dgm:t>
        <a:bodyPr/>
        <a:lstStyle/>
        <a:p>
          <a:r>
            <a:rPr lang="en-US" dirty="0" smtClean="0"/>
            <a:t>Plan A charges </a:t>
          </a:r>
          <a:r>
            <a:rPr lang="en-US" b="1" dirty="0" smtClean="0">
              <a:solidFill>
                <a:schemeClr val="tx1"/>
              </a:solidFill>
            </a:rPr>
            <a:t>1.50%</a:t>
          </a:r>
          <a:endParaRPr lang="en-US" b="1" dirty="0">
            <a:solidFill>
              <a:schemeClr val="tx1"/>
            </a:solidFill>
          </a:endParaRPr>
        </a:p>
      </dgm:t>
    </dgm:pt>
    <dgm:pt modelId="{DD563D47-D05C-4E21-8700-7DD638A12D33}" type="parTrans" cxnId="{CFEE375C-796F-439D-AF8B-F022DB9F7E8F}">
      <dgm:prSet/>
      <dgm:spPr/>
      <dgm:t>
        <a:bodyPr/>
        <a:lstStyle/>
        <a:p>
          <a:endParaRPr lang="en-US"/>
        </a:p>
      </dgm:t>
    </dgm:pt>
    <dgm:pt modelId="{FA56759D-6A33-4819-9E32-6D697BA768AA}" type="sibTrans" cxnId="{CFEE375C-796F-439D-AF8B-F022DB9F7E8F}">
      <dgm:prSet/>
      <dgm:spPr/>
      <dgm:t>
        <a:bodyPr/>
        <a:lstStyle/>
        <a:p>
          <a:endParaRPr lang="en-US"/>
        </a:p>
      </dgm:t>
    </dgm:pt>
    <dgm:pt modelId="{BF0B6382-0F9F-43C3-A890-0C3D0EAC8C19}">
      <dgm:prSet phldrT="[Text]"/>
      <dgm:spPr/>
      <dgm:t>
        <a:bodyPr/>
        <a:lstStyle/>
        <a:p>
          <a:r>
            <a:rPr lang="en-US" dirty="0" smtClean="0"/>
            <a:t>$1,297,783</a:t>
          </a:r>
          <a:endParaRPr lang="en-US" dirty="0"/>
        </a:p>
      </dgm:t>
    </dgm:pt>
    <dgm:pt modelId="{46E753F3-747F-4858-9E5D-62DADD875039}" type="parTrans" cxnId="{85E6B892-16EB-42A2-8CB1-3C6101D7B175}">
      <dgm:prSet/>
      <dgm:spPr/>
      <dgm:t>
        <a:bodyPr/>
        <a:lstStyle/>
        <a:p>
          <a:endParaRPr lang="en-US"/>
        </a:p>
      </dgm:t>
    </dgm:pt>
    <dgm:pt modelId="{E90647BB-2CCA-4FCE-B28D-09DCCA102EB4}" type="sibTrans" cxnId="{85E6B892-16EB-42A2-8CB1-3C6101D7B175}">
      <dgm:prSet/>
      <dgm:spPr/>
      <dgm:t>
        <a:bodyPr/>
        <a:lstStyle/>
        <a:p>
          <a:endParaRPr lang="en-US"/>
        </a:p>
      </dgm:t>
    </dgm:pt>
    <dgm:pt modelId="{F6F9154B-9BE7-4613-B7B0-877328F9190C}">
      <dgm:prSet phldrT="[Text]"/>
      <dgm:spPr/>
      <dgm:t>
        <a:bodyPr/>
        <a:lstStyle/>
        <a:p>
          <a:r>
            <a:rPr lang="en-US" dirty="0" smtClean="0"/>
            <a:t>Plan B </a:t>
          </a:r>
          <a:r>
            <a:rPr lang="en-US" dirty="0" smtClean="0">
              <a:solidFill>
                <a:schemeClr val="tx1"/>
              </a:solidFill>
            </a:rPr>
            <a:t>charges</a:t>
          </a:r>
          <a:r>
            <a:rPr lang="en-US" dirty="0" smtClean="0">
              <a:solidFill>
                <a:srgbClr val="0000FF"/>
              </a:solidFill>
            </a:rPr>
            <a:t> 0.50%</a:t>
          </a:r>
          <a:endParaRPr lang="en-US" dirty="0">
            <a:solidFill>
              <a:srgbClr val="0000FF"/>
            </a:solidFill>
          </a:endParaRPr>
        </a:p>
      </dgm:t>
    </dgm:pt>
    <dgm:pt modelId="{FCCCCF4D-CF5A-487D-BCCC-89989DF0DBC2}" type="parTrans" cxnId="{44014623-C0FD-4C85-B671-067C90930FD7}">
      <dgm:prSet/>
      <dgm:spPr/>
      <dgm:t>
        <a:bodyPr/>
        <a:lstStyle/>
        <a:p>
          <a:endParaRPr lang="en-US"/>
        </a:p>
      </dgm:t>
    </dgm:pt>
    <dgm:pt modelId="{DD904B8E-FEA3-4963-AB38-B995C61EE5DB}" type="sibTrans" cxnId="{44014623-C0FD-4C85-B671-067C90930FD7}">
      <dgm:prSet/>
      <dgm:spPr/>
      <dgm:t>
        <a:bodyPr/>
        <a:lstStyle/>
        <a:p>
          <a:endParaRPr lang="en-US"/>
        </a:p>
      </dgm:t>
    </dgm:pt>
    <dgm:pt modelId="{7E4C1148-A679-4394-945B-84A96EEA17F3}">
      <dgm:prSet phldrT="[Text]"/>
      <dgm:spPr/>
      <dgm:t>
        <a:bodyPr/>
        <a:lstStyle/>
        <a:p>
          <a:r>
            <a:rPr lang="en-US" dirty="0" smtClean="0"/>
            <a:t>$1,669,731</a:t>
          </a:r>
          <a:endParaRPr lang="en-US" dirty="0"/>
        </a:p>
      </dgm:t>
    </dgm:pt>
    <dgm:pt modelId="{32BF95C2-B957-414E-B455-612155C16077}" type="parTrans" cxnId="{F0168A03-5820-4BA5-81E9-8BCBECCA2635}">
      <dgm:prSet/>
      <dgm:spPr/>
      <dgm:t>
        <a:bodyPr/>
        <a:lstStyle/>
        <a:p>
          <a:endParaRPr lang="en-US"/>
        </a:p>
      </dgm:t>
    </dgm:pt>
    <dgm:pt modelId="{1C083CE6-23AF-473A-A29F-E5A85CB6C844}" type="sibTrans" cxnId="{F0168A03-5820-4BA5-81E9-8BCBECCA2635}">
      <dgm:prSet/>
      <dgm:spPr/>
      <dgm:t>
        <a:bodyPr/>
        <a:lstStyle/>
        <a:p>
          <a:endParaRPr lang="en-US"/>
        </a:p>
      </dgm:t>
    </dgm:pt>
    <dgm:pt modelId="{C80DEE82-C56E-4694-B15F-ADC83573130B}" type="pres">
      <dgm:prSet presAssocID="{48810D58-B1B3-42C2-81C0-0F75547BB1A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0EEB82-B150-4C61-9DD2-A42310A7676E}" type="pres">
      <dgm:prSet presAssocID="{48810D58-B1B3-42C2-81C0-0F75547BB1AA}" presName="dummyMaxCanvas" presStyleCnt="0"/>
      <dgm:spPr/>
    </dgm:pt>
    <dgm:pt modelId="{62216BD9-CF29-4986-B88E-E8ED3FA79221}" type="pres">
      <dgm:prSet presAssocID="{48810D58-B1B3-42C2-81C0-0F75547BB1AA}" presName="parentComposite" presStyleCnt="0"/>
      <dgm:spPr/>
    </dgm:pt>
    <dgm:pt modelId="{2501AB35-A6A1-4819-B27E-2BE8540643CC}" type="pres">
      <dgm:prSet presAssocID="{48810D58-B1B3-42C2-81C0-0F75547BB1AA}" presName="parent1" presStyleLbl="alignAccFollowNode1" presStyleIdx="0" presStyleCnt="4" custScaleY="5142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0765E6D-9543-426B-B278-5DFAE1ABB92A}" type="pres">
      <dgm:prSet presAssocID="{48810D58-B1B3-42C2-81C0-0F75547BB1AA}" presName="parent2" presStyleLbl="alignAccFollowNode1" presStyleIdx="1" presStyleCnt="4" custScaleY="4047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B53E9645-4B32-4BE5-8CC3-F646F6BA7887}" type="pres">
      <dgm:prSet presAssocID="{48810D58-B1B3-42C2-81C0-0F75547BB1AA}" presName="childrenComposite" presStyleCnt="0"/>
      <dgm:spPr/>
    </dgm:pt>
    <dgm:pt modelId="{BBC1DF36-A16C-4F5E-B56B-F495E59E36EF}" type="pres">
      <dgm:prSet presAssocID="{48810D58-B1B3-42C2-81C0-0F75547BB1AA}" presName="dummyMaxCanvas_ChildArea" presStyleCnt="0"/>
      <dgm:spPr/>
    </dgm:pt>
    <dgm:pt modelId="{30C3303D-39DB-4EC8-B1C1-51816A55891C}" type="pres">
      <dgm:prSet presAssocID="{48810D58-B1B3-42C2-81C0-0F75547BB1AA}" presName="fulcrum" presStyleLbl="alignAccFollowNode1" presStyleIdx="2" presStyleCnt="4" custLinFactY="-100000" custLinFactNeighborX="6081" custLinFactNeighborY="-115263"/>
      <dgm:spPr/>
    </dgm:pt>
    <dgm:pt modelId="{367F340F-1CB4-49F6-949F-CC1A68AD7944}" type="pres">
      <dgm:prSet presAssocID="{48810D58-B1B3-42C2-81C0-0F75547BB1AA}" presName="balance_11" presStyleLbl="alignAccFollowNode1" presStyleIdx="3" presStyleCnt="4" custAng="683641" custLinFactY="-237078" custLinFactNeighborX="973" custLinFactNeighborY="-300000">
        <dgm:presLayoutVars>
          <dgm:bulletEnabled val="1"/>
        </dgm:presLayoutVars>
      </dgm:prSet>
      <dgm:spPr/>
    </dgm:pt>
    <dgm:pt modelId="{968CBF1B-587A-4EE7-B3A7-A5B0D3DD72F0}" type="pres">
      <dgm:prSet presAssocID="{48810D58-B1B3-42C2-81C0-0F75547BB1AA}" presName="left_11_1" presStyleLbl="node1" presStyleIdx="0" presStyleCnt="2" custAng="703992" custScaleY="21550" custLinFactNeighborX="5928" custLinFactNeighborY="-30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A7716-F8DD-426F-B54E-EA575F82680D}" type="pres">
      <dgm:prSet presAssocID="{48810D58-B1B3-42C2-81C0-0F75547BB1AA}" presName="right_11_1" presStyleLbl="node1" presStyleIdx="1" presStyleCnt="2" custAng="647159" custScaleY="24473" custLinFactNeighborX="10134" custLinFactNeighborY="-11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E6B892-16EB-42A2-8CB1-3C6101D7B175}" srcId="{B86917A0-67A9-4BBD-8EAD-2DE69AB16DAF}" destId="{BF0B6382-0F9F-43C3-A890-0C3D0EAC8C19}" srcOrd="0" destOrd="0" parTransId="{46E753F3-747F-4858-9E5D-62DADD875039}" sibTransId="{E90647BB-2CCA-4FCE-B28D-09DCCA102EB4}"/>
    <dgm:cxn modelId="{9806787A-FA8F-4394-8484-1F41E210FBAC}" type="presOf" srcId="{F6F9154B-9BE7-4613-B7B0-877328F9190C}" destId="{C0765E6D-9543-426B-B278-5DFAE1ABB92A}" srcOrd="0" destOrd="0" presId="urn:microsoft.com/office/officeart/2005/8/layout/balance1"/>
    <dgm:cxn modelId="{CFEE375C-796F-439D-AF8B-F022DB9F7E8F}" srcId="{48810D58-B1B3-42C2-81C0-0F75547BB1AA}" destId="{B86917A0-67A9-4BBD-8EAD-2DE69AB16DAF}" srcOrd="0" destOrd="0" parTransId="{DD563D47-D05C-4E21-8700-7DD638A12D33}" sibTransId="{FA56759D-6A33-4819-9E32-6D697BA768AA}"/>
    <dgm:cxn modelId="{4A1EB1F3-C2DE-4E86-87DE-85E83B79426A}" type="presOf" srcId="{48810D58-B1B3-42C2-81C0-0F75547BB1AA}" destId="{C80DEE82-C56E-4694-B15F-ADC83573130B}" srcOrd="0" destOrd="0" presId="urn:microsoft.com/office/officeart/2005/8/layout/balance1"/>
    <dgm:cxn modelId="{3F9852D7-20FB-4E36-9EFB-96FDA48D8487}" type="presOf" srcId="{B86917A0-67A9-4BBD-8EAD-2DE69AB16DAF}" destId="{2501AB35-A6A1-4819-B27E-2BE8540643CC}" srcOrd="0" destOrd="0" presId="urn:microsoft.com/office/officeart/2005/8/layout/balance1"/>
    <dgm:cxn modelId="{F0168A03-5820-4BA5-81E9-8BCBECCA2635}" srcId="{F6F9154B-9BE7-4613-B7B0-877328F9190C}" destId="{7E4C1148-A679-4394-945B-84A96EEA17F3}" srcOrd="0" destOrd="0" parTransId="{32BF95C2-B957-414E-B455-612155C16077}" sibTransId="{1C083CE6-23AF-473A-A29F-E5A85CB6C844}"/>
    <dgm:cxn modelId="{00DF265B-C276-4BC6-93CB-9A8237155E6C}" type="presOf" srcId="{7E4C1148-A679-4394-945B-84A96EEA17F3}" destId="{33DA7716-F8DD-426F-B54E-EA575F82680D}" srcOrd="0" destOrd="0" presId="urn:microsoft.com/office/officeart/2005/8/layout/balance1"/>
    <dgm:cxn modelId="{44014623-C0FD-4C85-B671-067C90930FD7}" srcId="{48810D58-B1B3-42C2-81C0-0F75547BB1AA}" destId="{F6F9154B-9BE7-4613-B7B0-877328F9190C}" srcOrd="1" destOrd="0" parTransId="{FCCCCF4D-CF5A-487D-BCCC-89989DF0DBC2}" sibTransId="{DD904B8E-FEA3-4963-AB38-B995C61EE5DB}"/>
    <dgm:cxn modelId="{13CD51E9-B7EC-4949-959D-3779AD9B7E11}" type="presOf" srcId="{BF0B6382-0F9F-43C3-A890-0C3D0EAC8C19}" destId="{968CBF1B-587A-4EE7-B3A7-A5B0D3DD72F0}" srcOrd="0" destOrd="0" presId="urn:microsoft.com/office/officeart/2005/8/layout/balance1"/>
    <dgm:cxn modelId="{812FEEB0-58EB-46E7-9A21-D283C58426AB}" type="presParOf" srcId="{C80DEE82-C56E-4694-B15F-ADC83573130B}" destId="{620EEB82-B150-4C61-9DD2-A42310A7676E}" srcOrd="0" destOrd="0" presId="urn:microsoft.com/office/officeart/2005/8/layout/balance1"/>
    <dgm:cxn modelId="{DC20A829-6137-431F-8382-38D237A7BD8A}" type="presParOf" srcId="{C80DEE82-C56E-4694-B15F-ADC83573130B}" destId="{62216BD9-CF29-4986-B88E-E8ED3FA79221}" srcOrd="1" destOrd="0" presId="urn:microsoft.com/office/officeart/2005/8/layout/balance1"/>
    <dgm:cxn modelId="{FAF42DB8-A28C-4608-BCB8-E59CE0957DCB}" type="presParOf" srcId="{62216BD9-CF29-4986-B88E-E8ED3FA79221}" destId="{2501AB35-A6A1-4819-B27E-2BE8540643CC}" srcOrd="0" destOrd="0" presId="urn:microsoft.com/office/officeart/2005/8/layout/balance1"/>
    <dgm:cxn modelId="{34B66257-9AE0-4CEE-9E24-365C6EFC64FD}" type="presParOf" srcId="{62216BD9-CF29-4986-B88E-E8ED3FA79221}" destId="{C0765E6D-9543-426B-B278-5DFAE1ABB92A}" srcOrd="1" destOrd="0" presId="urn:microsoft.com/office/officeart/2005/8/layout/balance1"/>
    <dgm:cxn modelId="{06043DDF-651A-4B5A-8910-4D8E937C6CD3}" type="presParOf" srcId="{C80DEE82-C56E-4694-B15F-ADC83573130B}" destId="{B53E9645-4B32-4BE5-8CC3-F646F6BA7887}" srcOrd="2" destOrd="0" presId="urn:microsoft.com/office/officeart/2005/8/layout/balance1"/>
    <dgm:cxn modelId="{956143E4-19D2-4BC4-AD66-96BF8CE56CF5}" type="presParOf" srcId="{B53E9645-4B32-4BE5-8CC3-F646F6BA7887}" destId="{BBC1DF36-A16C-4F5E-B56B-F495E59E36EF}" srcOrd="0" destOrd="0" presId="urn:microsoft.com/office/officeart/2005/8/layout/balance1"/>
    <dgm:cxn modelId="{D0B0CDA2-4F7F-4379-B9B2-F5099542B92B}" type="presParOf" srcId="{B53E9645-4B32-4BE5-8CC3-F646F6BA7887}" destId="{30C3303D-39DB-4EC8-B1C1-51816A55891C}" srcOrd="1" destOrd="0" presId="urn:microsoft.com/office/officeart/2005/8/layout/balance1"/>
    <dgm:cxn modelId="{165EAB9C-39FB-4232-A732-367E4237DC1B}" type="presParOf" srcId="{B53E9645-4B32-4BE5-8CC3-F646F6BA7887}" destId="{367F340F-1CB4-49F6-949F-CC1A68AD7944}" srcOrd="2" destOrd="0" presId="urn:microsoft.com/office/officeart/2005/8/layout/balance1"/>
    <dgm:cxn modelId="{6B770F35-0D61-4D9A-8657-0F8DE7CE49F2}" type="presParOf" srcId="{B53E9645-4B32-4BE5-8CC3-F646F6BA7887}" destId="{968CBF1B-587A-4EE7-B3A7-A5B0D3DD72F0}" srcOrd="3" destOrd="0" presId="urn:microsoft.com/office/officeart/2005/8/layout/balance1"/>
    <dgm:cxn modelId="{1A24B340-3CED-471B-AD3A-18BFC28E1F58}" type="presParOf" srcId="{B53E9645-4B32-4BE5-8CC3-F646F6BA7887}" destId="{33DA7716-F8DD-426F-B54E-EA575F82680D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810D58-B1B3-42C2-81C0-0F75547BB1AA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6917A0-67A9-4BBD-8EAD-2DE69AB16DAF}">
      <dgm:prSet phldrT="[Text]"/>
      <dgm:spPr/>
      <dgm:t>
        <a:bodyPr/>
        <a:lstStyle/>
        <a:p>
          <a:r>
            <a:rPr lang="en-US" dirty="0" smtClean="0"/>
            <a:t>Plan A </a:t>
          </a:r>
          <a:r>
            <a:rPr lang="en-US" dirty="0" smtClean="0">
              <a:solidFill>
                <a:srgbClr val="000000"/>
              </a:solidFill>
            </a:rPr>
            <a:t>charges </a:t>
          </a:r>
          <a:r>
            <a:rPr lang="en-US" b="1" dirty="0" smtClean="0">
              <a:solidFill>
                <a:srgbClr val="000000"/>
              </a:solidFill>
            </a:rPr>
            <a:t>1.50%</a:t>
          </a:r>
          <a:endParaRPr lang="en-US" b="1" dirty="0">
            <a:solidFill>
              <a:srgbClr val="000000"/>
            </a:solidFill>
          </a:endParaRPr>
        </a:p>
      </dgm:t>
    </dgm:pt>
    <dgm:pt modelId="{DD563D47-D05C-4E21-8700-7DD638A12D33}" type="parTrans" cxnId="{CFEE375C-796F-439D-AF8B-F022DB9F7E8F}">
      <dgm:prSet/>
      <dgm:spPr/>
      <dgm:t>
        <a:bodyPr/>
        <a:lstStyle/>
        <a:p>
          <a:endParaRPr lang="en-US"/>
        </a:p>
      </dgm:t>
    </dgm:pt>
    <dgm:pt modelId="{FA56759D-6A33-4819-9E32-6D697BA768AA}" type="sibTrans" cxnId="{CFEE375C-796F-439D-AF8B-F022DB9F7E8F}">
      <dgm:prSet/>
      <dgm:spPr/>
      <dgm:t>
        <a:bodyPr/>
        <a:lstStyle/>
        <a:p>
          <a:endParaRPr lang="en-US"/>
        </a:p>
      </dgm:t>
    </dgm:pt>
    <dgm:pt modelId="{BF0B6382-0F9F-43C3-A890-0C3D0EAC8C19}">
      <dgm:prSet phldrT="[Text]"/>
      <dgm:spPr/>
      <dgm:t>
        <a:bodyPr/>
        <a:lstStyle/>
        <a:p>
          <a:r>
            <a:rPr lang="en-US" dirty="0" smtClean="0"/>
            <a:t>$2,161,319</a:t>
          </a:r>
          <a:endParaRPr lang="en-US" dirty="0"/>
        </a:p>
      </dgm:t>
    </dgm:pt>
    <dgm:pt modelId="{46E753F3-747F-4858-9E5D-62DADD875039}" type="parTrans" cxnId="{85E6B892-16EB-42A2-8CB1-3C6101D7B175}">
      <dgm:prSet/>
      <dgm:spPr/>
      <dgm:t>
        <a:bodyPr/>
        <a:lstStyle/>
        <a:p>
          <a:endParaRPr lang="en-US"/>
        </a:p>
      </dgm:t>
    </dgm:pt>
    <dgm:pt modelId="{E90647BB-2CCA-4FCE-B28D-09DCCA102EB4}" type="sibTrans" cxnId="{85E6B892-16EB-42A2-8CB1-3C6101D7B175}">
      <dgm:prSet/>
      <dgm:spPr/>
      <dgm:t>
        <a:bodyPr/>
        <a:lstStyle/>
        <a:p>
          <a:endParaRPr lang="en-US"/>
        </a:p>
      </dgm:t>
    </dgm:pt>
    <dgm:pt modelId="{F6F9154B-9BE7-4613-B7B0-877328F9190C}">
      <dgm:prSet phldrT="[Text]"/>
      <dgm:spPr/>
      <dgm:t>
        <a:bodyPr/>
        <a:lstStyle/>
        <a:p>
          <a:r>
            <a:rPr lang="en-US" dirty="0" smtClean="0"/>
            <a:t>Plan B charges </a:t>
          </a:r>
          <a:r>
            <a:rPr lang="en-US" dirty="0" smtClean="0">
              <a:solidFill>
                <a:srgbClr val="0000FF"/>
              </a:solidFill>
            </a:rPr>
            <a:t>0.50%</a:t>
          </a:r>
          <a:endParaRPr lang="en-US" dirty="0">
            <a:solidFill>
              <a:srgbClr val="0000FF"/>
            </a:solidFill>
          </a:endParaRPr>
        </a:p>
      </dgm:t>
    </dgm:pt>
    <dgm:pt modelId="{FCCCCF4D-CF5A-487D-BCCC-89989DF0DBC2}" type="parTrans" cxnId="{44014623-C0FD-4C85-B671-067C90930FD7}">
      <dgm:prSet/>
      <dgm:spPr/>
      <dgm:t>
        <a:bodyPr/>
        <a:lstStyle/>
        <a:p>
          <a:endParaRPr lang="en-US"/>
        </a:p>
      </dgm:t>
    </dgm:pt>
    <dgm:pt modelId="{DD904B8E-FEA3-4963-AB38-B995C61EE5DB}" type="sibTrans" cxnId="{44014623-C0FD-4C85-B671-067C90930FD7}">
      <dgm:prSet/>
      <dgm:spPr/>
      <dgm:t>
        <a:bodyPr/>
        <a:lstStyle/>
        <a:p>
          <a:endParaRPr lang="en-US"/>
        </a:p>
      </dgm:t>
    </dgm:pt>
    <dgm:pt modelId="{7E4C1148-A679-4394-945B-84A96EEA17F3}">
      <dgm:prSet phldrT="[Text]"/>
      <dgm:spPr/>
      <dgm:t>
        <a:bodyPr/>
        <a:lstStyle/>
        <a:p>
          <a:r>
            <a:rPr lang="en-US" dirty="0" smtClean="0"/>
            <a:t>$2,813,098</a:t>
          </a:r>
          <a:endParaRPr lang="en-US" dirty="0"/>
        </a:p>
      </dgm:t>
    </dgm:pt>
    <dgm:pt modelId="{32BF95C2-B957-414E-B455-612155C16077}" type="parTrans" cxnId="{F0168A03-5820-4BA5-81E9-8BCBECCA2635}">
      <dgm:prSet/>
      <dgm:spPr/>
      <dgm:t>
        <a:bodyPr/>
        <a:lstStyle/>
        <a:p>
          <a:endParaRPr lang="en-US"/>
        </a:p>
      </dgm:t>
    </dgm:pt>
    <dgm:pt modelId="{1C083CE6-23AF-473A-A29F-E5A85CB6C844}" type="sibTrans" cxnId="{F0168A03-5820-4BA5-81E9-8BCBECCA2635}">
      <dgm:prSet/>
      <dgm:spPr/>
      <dgm:t>
        <a:bodyPr/>
        <a:lstStyle/>
        <a:p>
          <a:endParaRPr lang="en-US"/>
        </a:p>
      </dgm:t>
    </dgm:pt>
    <dgm:pt modelId="{C80DEE82-C56E-4694-B15F-ADC83573130B}" type="pres">
      <dgm:prSet presAssocID="{48810D58-B1B3-42C2-81C0-0F75547BB1A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0EEB82-B150-4C61-9DD2-A42310A7676E}" type="pres">
      <dgm:prSet presAssocID="{48810D58-B1B3-42C2-81C0-0F75547BB1AA}" presName="dummyMaxCanvas" presStyleCnt="0"/>
      <dgm:spPr/>
    </dgm:pt>
    <dgm:pt modelId="{62216BD9-CF29-4986-B88E-E8ED3FA79221}" type="pres">
      <dgm:prSet presAssocID="{48810D58-B1B3-42C2-81C0-0F75547BB1AA}" presName="parentComposite" presStyleCnt="0"/>
      <dgm:spPr/>
    </dgm:pt>
    <dgm:pt modelId="{2501AB35-A6A1-4819-B27E-2BE8540643CC}" type="pres">
      <dgm:prSet presAssocID="{48810D58-B1B3-42C2-81C0-0F75547BB1AA}" presName="parent1" presStyleLbl="alignAccFollowNode1" presStyleIdx="0" presStyleCnt="4" custScaleY="51420" custLinFactNeighborY="-2736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0765E6D-9543-426B-B278-5DFAE1ABB92A}" type="pres">
      <dgm:prSet presAssocID="{48810D58-B1B3-42C2-81C0-0F75547BB1AA}" presName="parent2" presStyleLbl="alignAccFollowNode1" presStyleIdx="1" presStyleCnt="4" custScaleY="4047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B53E9645-4B32-4BE5-8CC3-F646F6BA7887}" type="pres">
      <dgm:prSet presAssocID="{48810D58-B1B3-42C2-81C0-0F75547BB1AA}" presName="childrenComposite" presStyleCnt="0"/>
      <dgm:spPr/>
    </dgm:pt>
    <dgm:pt modelId="{BBC1DF36-A16C-4F5E-B56B-F495E59E36EF}" type="pres">
      <dgm:prSet presAssocID="{48810D58-B1B3-42C2-81C0-0F75547BB1AA}" presName="dummyMaxCanvas_ChildArea" presStyleCnt="0"/>
      <dgm:spPr/>
    </dgm:pt>
    <dgm:pt modelId="{30C3303D-39DB-4EC8-B1C1-51816A55891C}" type="pres">
      <dgm:prSet presAssocID="{48810D58-B1B3-42C2-81C0-0F75547BB1AA}" presName="fulcrum" presStyleLbl="alignAccFollowNode1" presStyleIdx="2" presStyleCnt="4" custLinFactY="-100000" custLinFactNeighborX="6081" custLinFactNeighborY="-115263"/>
      <dgm:spPr/>
    </dgm:pt>
    <dgm:pt modelId="{367F340F-1CB4-49F6-949F-CC1A68AD7944}" type="pres">
      <dgm:prSet presAssocID="{48810D58-B1B3-42C2-81C0-0F75547BB1AA}" presName="balance_11" presStyleLbl="alignAccFollowNode1" presStyleIdx="3" presStyleCnt="4" custAng="1271124" custLinFactY="-237078" custLinFactNeighborX="973" custLinFactNeighborY="-300000">
        <dgm:presLayoutVars>
          <dgm:bulletEnabled val="1"/>
        </dgm:presLayoutVars>
      </dgm:prSet>
      <dgm:spPr/>
    </dgm:pt>
    <dgm:pt modelId="{968CBF1B-587A-4EE7-B3A7-A5B0D3DD72F0}" type="pres">
      <dgm:prSet presAssocID="{48810D58-B1B3-42C2-81C0-0F75547BB1AA}" presName="left_11_1" presStyleLbl="node1" presStyleIdx="0" presStyleCnt="2" custAng="1260968" custScaleY="21550" custLinFactNeighborX="13529" custLinFactNeighborY="-37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A7716-F8DD-426F-B54E-EA575F82680D}" type="pres">
      <dgm:prSet presAssocID="{48810D58-B1B3-42C2-81C0-0F75547BB1AA}" presName="right_11_1" presStyleLbl="node1" presStyleIdx="1" presStyleCnt="2" custAng="1291311" custScaleY="24473" custLinFactNeighborX="11654" custLinFactNeighborY="-2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014623-C0FD-4C85-B671-067C90930FD7}" srcId="{48810D58-B1B3-42C2-81C0-0F75547BB1AA}" destId="{F6F9154B-9BE7-4613-B7B0-877328F9190C}" srcOrd="1" destOrd="0" parTransId="{FCCCCF4D-CF5A-487D-BCCC-89989DF0DBC2}" sibTransId="{DD904B8E-FEA3-4963-AB38-B995C61EE5DB}"/>
    <dgm:cxn modelId="{F0168A03-5820-4BA5-81E9-8BCBECCA2635}" srcId="{F6F9154B-9BE7-4613-B7B0-877328F9190C}" destId="{7E4C1148-A679-4394-945B-84A96EEA17F3}" srcOrd="0" destOrd="0" parTransId="{32BF95C2-B957-414E-B455-612155C16077}" sibTransId="{1C083CE6-23AF-473A-A29F-E5A85CB6C844}"/>
    <dgm:cxn modelId="{C19A30A8-AB42-4D93-915E-BB7580D181B1}" type="presOf" srcId="{BF0B6382-0F9F-43C3-A890-0C3D0EAC8C19}" destId="{968CBF1B-587A-4EE7-B3A7-A5B0D3DD72F0}" srcOrd="0" destOrd="0" presId="urn:microsoft.com/office/officeart/2005/8/layout/balance1"/>
    <dgm:cxn modelId="{E358CDCB-3813-4F79-9932-B40FB7A4A65F}" type="presOf" srcId="{7E4C1148-A679-4394-945B-84A96EEA17F3}" destId="{33DA7716-F8DD-426F-B54E-EA575F82680D}" srcOrd="0" destOrd="0" presId="urn:microsoft.com/office/officeart/2005/8/layout/balance1"/>
    <dgm:cxn modelId="{059D6737-7D74-4C19-BAAB-603871D506FC}" type="presOf" srcId="{48810D58-B1B3-42C2-81C0-0F75547BB1AA}" destId="{C80DEE82-C56E-4694-B15F-ADC83573130B}" srcOrd="0" destOrd="0" presId="urn:microsoft.com/office/officeart/2005/8/layout/balance1"/>
    <dgm:cxn modelId="{CFEE375C-796F-439D-AF8B-F022DB9F7E8F}" srcId="{48810D58-B1B3-42C2-81C0-0F75547BB1AA}" destId="{B86917A0-67A9-4BBD-8EAD-2DE69AB16DAF}" srcOrd="0" destOrd="0" parTransId="{DD563D47-D05C-4E21-8700-7DD638A12D33}" sibTransId="{FA56759D-6A33-4819-9E32-6D697BA768AA}"/>
    <dgm:cxn modelId="{85E6B892-16EB-42A2-8CB1-3C6101D7B175}" srcId="{B86917A0-67A9-4BBD-8EAD-2DE69AB16DAF}" destId="{BF0B6382-0F9F-43C3-A890-0C3D0EAC8C19}" srcOrd="0" destOrd="0" parTransId="{46E753F3-747F-4858-9E5D-62DADD875039}" sibTransId="{E90647BB-2CCA-4FCE-B28D-09DCCA102EB4}"/>
    <dgm:cxn modelId="{BFE767F0-0119-45F5-9824-FD34F4569A3B}" type="presOf" srcId="{F6F9154B-9BE7-4613-B7B0-877328F9190C}" destId="{C0765E6D-9543-426B-B278-5DFAE1ABB92A}" srcOrd="0" destOrd="0" presId="urn:microsoft.com/office/officeart/2005/8/layout/balance1"/>
    <dgm:cxn modelId="{C2B7A7F5-F9BA-4FB5-BFD4-22DDBBB9D121}" type="presOf" srcId="{B86917A0-67A9-4BBD-8EAD-2DE69AB16DAF}" destId="{2501AB35-A6A1-4819-B27E-2BE8540643CC}" srcOrd="0" destOrd="0" presId="urn:microsoft.com/office/officeart/2005/8/layout/balance1"/>
    <dgm:cxn modelId="{4EFAD72F-7D88-46D4-BF84-F865C03093FE}" type="presParOf" srcId="{C80DEE82-C56E-4694-B15F-ADC83573130B}" destId="{620EEB82-B150-4C61-9DD2-A42310A7676E}" srcOrd="0" destOrd="0" presId="urn:microsoft.com/office/officeart/2005/8/layout/balance1"/>
    <dgm:cxn modelId="{F5C94F0F-106F-4ECE-A3A6-9FAAB318660E}" type="presParOf" srcId="{C80DEE82-C56E-4694-B15F-ADC83573130B}" destId="{62216BD9-CF29-4986-B88E-E8ED3FA79221}" srcOrd="1" destOrd="0" presId="urn:microsoft.com/office/officeart/2005/8/layout/balance1"/>
    <dgm:cxn modelId="{28ABAA26-BECF-4FF2-85B2-8B5E61EE53AE}" type="presParOf" srcId="{62216BD9-CF29-4986-B88E-E8ED3FA79221}" destId="{2501AB35-A6A1-4819-B27E-2BE8540643CC}" srcOrd="0" destOrd="0" presId="urn:microsoft.com/office/officeart/2005/8/layout/balance1"/>
    <dgm:cxn modelId="{13456E13-CC99-4D6D-8CF0-145A57C97C53}" type="presParOf" srcId="{62216BD9-CF29-4986-B88E-E8ED3FA79221}" destId="{C0765E6D-9543-426B-B278-5DFAE1ABB92A}" srcOrd="1" destOrd="0" presId="urn:microsoft.com/office/officeart/2005/8/layout/balance1"/>
    <dgm:cxn modelId="{29E4B28A-1723-4553-A429-A8398BF7B2C3}" type="presParOf" srcId="{C80DEE82-C56E-4694-B15F-ADC83573130B}" destId="{B53E9645-4B32-4BE5-8CC3-F646F6BA7887}" srcOrd="2" destOrd="0" presId="urn:microsoft.com/office/officeart/2005/8/layout/balance1"/>
    <dgm:cxn modelId="{41770074-2808-4CED-B220-DF99C442764E}" type="presParOf" srcId="{B53E9645-4B32-4BE5-8CC3-F646F6BA7887}" destId="{BBC1DF36-A16C-4F5E-B56B-F495E59E36EF}" srcOrd="0" destOrd="0" presId="urn:microsoft.com/office/officeart/2005/8/layout/balance1"/>
    <dgm:cxn modelId="{C9C3E878-78E7-47A4-B443-9A13BBF2111D}" type="presParOf" srcId="{B53E9645-4B32-4BE5-8CC3-F646F6BA7887}" destId="{30C3303D-39DB-4EC8-B1C1-51816A55891C}" srcOrd="1" destOrd="0" presId="urn:microsoft.com/office/officeart/2005/8/layout/balance1"/>
    <dgm:cxn modelId="{0DA72F77-2D70-4594-9A51-15A352C8C7FE}" type="presParOf" srcId="{B53E9645-4B32-4BE5-8CC3-F646F6BA7887}" destId="{367F340F-1CB4-49F6-949F-CC1A68AD7944}" srcOrd="2" destOrd="0" presId="urn:microsoft.com/office/officeart/2005/8/layout/balance1"/>
    <dgm:cxn modelId="{15DDB25B-B488-42C9-9D7C-B5CFCBC6C1E3}" type="presParOf" srcId="{B53E9645-4B32-4BE5-8CC3-F646F6BA7887}" destId="{968CBF1B-587A-4EE7-B3A7-A5B0D3DD72F0}" srcOrd="3" destOrd="0" presId="urn:microsoft.com/office/officeart/2005/8/layout/balance1"/>
    <dgm:cxn modelId="{C3E0E494-7BCA-415E-9FE0-2F9E23CBC6B0}" type="presParOf" srcId="{B53E9645-4B32-4BE5-8CC3-F646F6BA7887}" destId="{33DA7716-F8DD-426F-B54E-EA575F82680D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030E8F-43DA-4650-993A-398EEFB977A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84E976-CBAB-4945-9A76-4837078F9247}">
      <dgm:prSet phldrT="[Text]"/>
      <dgm:spPr/>
      <dgm:t>
        <a:bodyPr/>
        <a:lstStyle/>
        <a:p>
          <a:r>
            <a:rPr lang="en-US" dirty="0" smtClean="0"/>
            <a:t>Stock Market Participation Matters</a:t>
          </a:r>
          <a:endParaRPr lang="en-US" dirty="0"/>
        </a:p>
      </dgm:t>
    </dgm:pt>
    <dgm:pt modelId="{1BB06972-720A-44CD-990F-20336346E2EF}" type="parTrans" cxnId="{DFF3B951-89FA-417E-B82E-3F20281FA696}">
      <dgm:prSet/>
      <dgm:spPr/>
      <dgm:t>
        <a:bodyPr/>
        <a:lstStyle/>
        <a:p>
          <a:endParaRPr lang="en-US"/>
        </a:p>
      </dgm:t>
    </dgm:pt>
    <dgm:pt modelId="{8260A24B-940E-4E12-93F4-6FEE7E698E66}" type="sibTrans" cxnId="{DFF3B951-89FA-417E-B82E-3F20281FA696}">
      <dgm:prSet/>
      <dgm:spPr/>
      <dgm:t>
        <a:bodyPr/>
        <a:lstStyle/>
        <a:p>
          <a:endParaRPr lang="en-US"/>
        </a:p>
      </dgm:t>
    </dgm:pt>
    <dgm:pt modelId="{3ABF4EBF-44EA-43F8-88DC-B409D4F82EB6}">
      <dgm:prSet phldrT="[Text]"/>
      <dgm:spPr/>
      <dgm:t>
        <a:bodyPr/>
        <a:lstStyle/>
        <a:p>
          <a:r>
            <a:rPr lang="en-US" dirty="0" smtClean="0"/>
            <a:t>$2.1 vs. $1.2 with a 2% improvement in returns</a:t>
          </a:r>
          <a:endParaRPr lang="en-US" dirty="0"/>
        </a:p>
      </dgm:t>
    </dgm:pt>
    <dgm:pt modelId="{A3F0D9F8-36BA-4620-8494-2C77E37AC7CF}" type="parTrans" cxnId="{DFF29FB4-75E2-4272-80C6-5CA04B2FEEC2}">
      <dgm:prSet/>
      <dgm:spPr/>
      <dgm:t>
        <a:bodyPr/>
        <a:lstStyle/>
        <a:p>
          <a:endParaRPr lang="en-US"/>
        </a:p>
      </dgm:t>
    </dgm:pt>
    <dgm:pt modelId="{43938C32-43EE-4299-A7F4-227C5E449634}" type="sibTrans" cxnId="{DFF29FB4-75E2-4272-80C6-5CA04B2FEEC2}">
      <dgm:prSet/>
      <dgm:spPr/>
      <dgm:t>
        <a:bodyPr/>
        <a:lstStyle/>
        <a:p>
          <a:endParaRPr lang="en-US"/>
        </a:p>
      </dgm:t>
    </dgm:pt>
    <dgm:pt modelId="{9D4BE9D8-AEB7-4A09-8FC4-C3E73495FCFB}">
      <dgm:prSet phldrT="[Text]"/>
      <dgm:spPr/>
      <dgm:t>
        <a:bodyPr/>
        <a:lstStyle/>
        <a:p>
          <a:r>
            <a:rPr lang="en-US" dirty="0" smtClean="0"/>
            <a:t>Default Investments Matters</a:t>
          </a:r>
          <a:endParaRPr lang="en-US" dirty="0"/>
        </a:p>
      </dgm:t>
    </dgm:pt>
    <dgm:pt modelId="{B39FF68F-4A04-43F2-AD94-753D16FD2B15}" type="parTrans" cxnId="{695F921A-9CF7-4344-A17F-79FDA05C6722}">
      <dgm:prSet/>
      <dgm:spPr/>
      <dgm:t>
        <a:bodyPr/>
        <a:lstStyle/>
        <a:p>
          <a:endParaRPr lang="en-US"/>
        </a:p>
      </dgm:t>
    </dgm:pt>
    <dgm:pt modelId="{04ACB15B-BF64-400B-BAEF-B9737F23801A}" type="sibTrans" cxnId="{695F921A-9CF7-4344-A17F-79FDA05C6722}">
      <dgm:prSet/>
      <dgm:spPr/>
      <dgm:t>
        <a:bodyPr/>
        <a:lstStyle/>
        <a:p>
          <a:endParaRPr lang="en-US"/>
        </a:p>
      </dgm:t>
    </dgm:pt>
    <dgm:pt modelId="{E3FE7059-5E6A-4029-B6C2-9265595A3954}">
      <dgm:prSet phldrT="[Text]"/>
      <dgm:spPr/>
      <dgm:t>
        <a:bodyPr/>
        <a:lstStyle/>
        <a:p>
          <a:r>
            <a:rPr lang="en-US" dirty="0" smtClean="0"/>
            <a:t>Minimizing Fees – 1% matters</a:t>
          </a:r>
          <a:endParaRPr lang="en-US" dirty="0"/>
        </a:p>
      </dgm:t>
    </dgm:pt>
    <dgm:pt modelId="{1B48D985-91F0-44BB-A43E-8CD4C4351466}" type="parTrans" cxnId="{6FF0ADFD-B28E-41A8-A5AA-C9E35A6D65F9}">
      <dgm:prSet/>
      <dgm:spPr/>
      <dgm:t>
        <a:bodyPr/>
        <a:lstStyle/>
        <a:p>
          <a:endParaRPr lang="en-US"/>
        </a:p>
      </dgm:t>
    </dgm:pt>
    <dgm:pt modelId="{A55ED9AB-FD79-4E70-8A03-CF03E2DE556F}" type="sibTrans" cxnId="{6FF0ADFD-B28E-41A8-A5AA-C9E35A6D65F9}">
      <dgm:prSet/>
      <dgm:spPr/>
      <dgm:t>
        <a:bodyPr/>
        <a:lstStyle/>
        <a:p>
          <a:endParaRPr lang="en-US"/>
        </a:p>
      </dgm:t>
    </dgm:pt>
    <dgm:pt modelId="{694386A0-82D6-41CB-915A-F90D5550BFE2}">
      <dgm:prSet phldrT="[Text]"/>
      <dgm:spPr/>
      <dgm:t>
        <a:bodyPr/>
        <a:lstStyle/>
        <a:p>
          <a:r>
            <a:rPr lang="en-US" dirty="0" smtClean="0"/>
            <a:t> @10% =&gt; $371,948</a:t>
          </a:r>
          <a:endParaRPr lang="en-US" dirty="0"/>
        </a:p>
      </dgm:t>
    </dgm:pt>
    <dgm:pt modelId="{B4DCE714-279B-4D9E-AA0E-65BFF52AC3FA}" type="parTrans" cxnId="{3FA20303-0AD7-4B57-95AE-2C2BCFF52E1E}">
      <dgm:prSet/>
      <dgm:spPr/>
      <dgm:t>
        <a:bodyPr/>
        <a:lstStyle/>
        <a:p>
          <a:endParaRPr lang="en-US"/>
        </a:p>
      </dgm:t>
    </dgm:pt>
    <dgm:pt modelId="{86A0C164-A763-41A5-A7A5-B87878834D83}" type="sibTrans" cxnId="{3FA20303-0AD7-4B57-95AE-2C2BCFF52E1E}">
      <dgm:prSet/>
      <dgm:spPr/>
      <dgm:t>
        <a:bodyPr/>
        <a:lstStyle/>
        <a:p>
          <a:endParaRPr lang="en-US"/>
        </a:p>
      </dgm:t>
    </dgm:pt>
    <dgm:pt modelId="{84B4FB73-536C-4147-AF0E-DC22190B97E0}">
      <dgm:prSet phldrT="[Text]"/>
      <dgm:spPr/>
      <dgm:t>
        <a:bodyPr/>
        <a:lstStyle/>
        <a:p>
          <a:r>
            <a:rPr lang="en-US" dirty="0" smtClean="0"/>
            <a:t> @12% =&gt; $651,799</a:t>
          </a:r>
          <a:endParaRPr lang="en-US" dirty="0"/>
        </a:p>
      </dgm:t>
    </dgm:pt>
    <dgm:pt modelId="{0836A0E1-61BF-4BC7-B2D8-AF63CF416E55}" type="parTrans" cxnId="{1DD38666-467E-40F6-B461-5FA9E38DE57E}">
      <dgm:prSet/>
      <dgm:spPr/>
      <dgm:t>
        <a:bodyPr/>
        <a:lstStyle/>
        <a:p>
          <a:endParaRPr lang="en-US"/>
        </a:p>
      </dgm:t>
    </dgm:pt>
    <dgm:pt modelId="{E443B51E-74B3-4B44-A6A4-3E4BDBBAE1A1}" type="sibTrans" cxnId="{1DD38666-467E-40F6-B461-5FA9E38DE57E}">
      <dgm:prSet/>
      <dgm:spPr/>
      <dgm:t>
        <a:bodyPr/>
        <a:lstStyle/>
        <a:p>
          <a:endParaRPr lang="en-US"/>
        </a:p>
      </dgm:t>
    </dgm:pt>
    <dgm:pt modelId="{B48DDB02-F256-45C6-9FEE-078517E21C31}" type="pres">
      <dgm:prSet presAssocID="{5B030E8F-43DA-4650-993A-398EEFB977A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FF2AB3-0255-4134-A03B-950F2B8860C1}" type="pres">
      <dgm:prSet presAssocID="{9684E976-CBAB-4945-9A76-4837078F9247}" presName="linNode" presStyleCnt="0"/>
      <dgm:spPr/>
    </dgm:pt>
    <dgm:pt modelId="{0FA12AE5-C5AB-465F-9129-A565935E6BA2}" type="pres">
      <dgm:prSet presAssocID="{9684E976-CBAB-4945-9A76-4837078F9247}" presName="parentShp" presStyleLbl="node1" presStyleIdx="0" presStyleCnt="2" custLinFactNeighborX="-386" custLinFactNeighborY="-2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2F854-B5F4-458B-B2E0-04F6ADAE07DE}" type="pres">
      <dgm:prSet presAssocID="{9684E976-CBAB-4945-9A76-4837078F924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78DC1-ED5B-4DC7-A72E-4346DB5D1C91}" type="pres">
      <dgm:prSet presAssocID="{8260A24B-940E-4E12-93F4-6FEE7E698E66}" presName="spacing" presStyleCnt="0"/>
      <dgm:spPr/>
    </dgm:pt>
    <dgm:pt modelId="{C80C809D-E26A-44A8-A227-D406B2369CC0}" type="pres">
      <dgm:prSet presAssocID="{E3FE7059-5E6A-4029-B6C2-9265595A3954}" presName="linNode" presStyleCnt="0"/>
      <dgm:spPr/>
    </dgm:pt>
    <dgm:pt modelId="{9A3F3C32-5022-4E49-BB4A-7D175661DA7E}" type="pres">
      <dgm:prSet presAssocID="{E3FE7059-5E6A-4029-B6C2-9265595A395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F0ED7-70F5-4BD4-B2D4-40931DC5DAF6}" type="pres">
      <dgm:prSet presAssocID="{E3FE7059-5E6A-4029-B6C2-9265595A395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9515B-24F4-4A1C-80D4-561F3C67818F}" type="presOf" srcId="{84B4FB73-536C-4147-AF0E-DC22190B97E0}" destId="{E4AF0ED7-70F5-4BD4-B2D4-40931DC5DAF6}" srcOrd="0" destOrd="1" presId="urn:microsoft.com/office/officeart/2005/8/layout/vList6"/>
    <dgm:cxn modelId="{695F921A-9CF7-4344-A17F-79FDA05C6722}" srcId="{9684E976-CBAB-4945-9A76-4837078F9247}" destId="{9D4BE9D8-AEB7-4A09-8FC4-C3E73495FCFB}" srcOrd="1" destOrd="0" parTransId="{B39FF68F-4A04-43F2-AD94-753D16FD2B15}" sibTransId="{04ACB15B-BF64-400B-BAEF-B9737F23801A}"/>
    <dgm:cxn modelId="{4BD98862-9588-45DD-96A6-F8427577523C}" type="presOf" srcId="{694386A0-82D6-41CB-915A-F90D5550BFE2}" destId="{E4AF0ED7-70F5-4BD4-B2D4-40931DC5DAF6}" srcOrd="0" destOrd="0" presId="urn:microsoft.com/office/officeart/2005/8/layout/vList6"/>
    <dgm:cxn modelId="{3FA20303-0AD7-4B57-95AE-2C2BCFF52E1E}" srcId="{E3FE7059-5E6A-4029-B6C2-9265595A3954}" destId="{694386A0-82D6-41CB-915A-F90D5550BFE2}" srcOrd="0" destOrd="0" parTransId="{B4DCE714-279B-4D9E-AA0E-65BFF52AC3FA}" sibTransId="{86A0C164-A763-41A5-A7A5-B87878834D83}"/>
    <dgm:cxn modelId="{1DD38666-467E-40F6-B461-5FA9E38DE57E}" srcId="{E3FE7059-5E6A-4029-B6C2-9265595A3954}" destId="{84B4FB73-536C-4147-AF0E-DC22190B97E0}" srcOrd="1" destOrd="0" parTransId="{0836A0E1-61BF-4BC7-B2D8-AF63CF416E55}" sibTransId="{E443B51E-74B3-4B44-A6A4-3E4BDBBAE1A1}"/>
    <dgm:cxn modelId="{DFF3B951-89FA-417E-B82E-3F20281FA696}" srcId="{5B030E8F-43DA-4650-993A-398EEFB977AB}" destId="{9684E976-CBAB-4945-9A76-4837078F9247}" srcOrd="0" destOrd="0" parTransId="{1BB06972-720A-44CD-990F-20336346E2EF}" sibTransId="{8260A24B-940E-4E12-93F4-6FEE7E698E66}"/>
    <dgm:cxn modelId="{13BB6334-B541-4872-85BA-B9979CAF6813}" type="presOf" srcId="{E3FE7059-5E6A-4029-B6C2-9265595A3954}" destId="{9A3F3C32-5022-4E49-BB4A-7D175661DA7E}" srcOrd="0" destOrd="0" presId="urn:microsoft.com/office/officeart/2005/8/layout/vList6"/>
    <dgm:cxn modelId="{6FF0ADFD-B28E-41A8-A5AA-C9E35A6D65F9}" srcId="{5B030E8F-43DA-4650-993A-398EEFB977AB}" destId="{E3FE7059-5E6A-4029-B6C2-9265595A3954}" srcOrd="1" destOrd="0" parTransId="{1B48D985-91F0-44BB-A43E-8CD4C4351466}" sibTransId="{A55ED9AB-FD79-4E70-8A03-CF03E2DE556F}"/>
    <dgm:cxn modelId="{5473E967-F4C2-43EA-A447-ABCF52E38B96}" type="presOf" srcId="{9D4BE9D8-AEB7-4A09-8FC4-C3E73495FCFB}" destId="{E6A2F854-B5F4-458B-B2E0-04F6ADAE07DE}" srcOrd="0" destOrd="1" presId="urn:microsoft.com/office/officeart/2005/8/layout/vList6"/>
    <dgm:cxn modelId="{7914F16E-E9EC-40C8-A514-54D771D7CAB5}" type="presOf" srcId="{9684E976-CBAB-4945-9A76-4837078F9247}" destId="{0FA12AE5-C5AB-465F-9129-A565935E6BA2}" srcOrd="0" destOrd="0" presId="urn:microsoft.com/office/officeart/2005/8/layout/vList6"/>
    <dgm:cxn modelId="{44FD2F83-FCFD-44BA-8E4F-DC4950DF046B}" type="presOf" srcId="{5B030E8F-43DA-4650-993A-398EEFB977AB}" destId="{B48DDB02-F256-45C6-9FEE-078517E21C31}" srcOrd="0" destOrd="0" presId="urn:microsoft.com/office/officeart/2005/8/layout/vList6"/>
    <dgm:cxn modelId="{DFF29FB4-75E2-4272-80C6-5CA04B2FEEC2}" srcId="{9684E976-CBAB-4945-9A76-4837078F9247}" destId="{3ABF4EBF-44EA-43F8-88DC-B409D4F82EB6}" srcOrd="0" destOrd="0" parTransId="{A3F0D9F8-36BA-4620-8494-2C77E37AC7CF}" sibTransId="{43938C32-43EE-4299-A7F4-227C5E449634}"/>
    <dgm:cxn modelId="{FFF34FBB-6D95-4A38-BEB0-9703E4387BB2}" type="presOf" srcId="{3ABF4EBF-44EA-43F8-88DC-B409D4F82EB6}" destId="{E6A2F854-B5F4-458B-B2E0-04F6ADAE07DE}" srcOrd="0" destOrd="0" presId="urn:microsoft.com/office/officeart/2005/8/layout/vList6"/>
    <dgm:cxn modelId="{CFF22737-0624-4973-AE8C-AEE23D77D4E2}" type="presParOf" srcId="{B48DDB02-F256-45C6-9FEE-078517E21C31}" destId="{4EFF2AB3-0255-4134-A03B-950F2B8860C1}" srcOrd="0" destOrd="0" presId="urn:microsoft.com/office/officeart/2005/8/layout/vList6"/>
    <dgm:cxn modelId="{6FFBEE53-0376-4EA9-BD32-C8AA0E2EF7F4}" type="presParOf" srcId="{4EFF2AB3-0255-4134-A03B-950F2B8860C1}" destId="{0FA12AE5-C5AB-465F-9129-A565935E6BA2}" srcOrd="0" destOrd="0" presId="urn:microsoft.com/office/officeart/2005/8/layout/vList6"/>
    <dgm:cxn modelId="{C3D9547B-2F40-4801-AF4F-788C4B57643C}" type="presParOf" srcId="{4EFF2AB3-0255-4134-A03B-950F2B8860C1}" destId="{E6A2F854-B5F4-458B-B2E0-04F6ADAE07DE}" srcOrd="1" destOrd="0" presId="urn:microsoft.com/office/officeart/2005/8/layout/vList6"/>
    <dgm:cxn modelId="{BAAB3AAB-DBAF-40A0-94A6-B3A41FB76803}" type="presParOf" srcId="{B48DDB02-F256-45C6-9FEE-078517E21C31}" destId="{75278DC1-ED5B-4DC7-A72E-4346DB5D1C91}" srcOrd="1" destOrd="0" presId="urn:microsoft.com/office/officeart/2005/8/layout/vList6"/>
    <dgm:cxn modelId="{DEB8243F-A6B7-410E-88CD-1CFD10E84209}" type="presParOf" srcId="{B48DDB02-F256-45C6-9FEE-078517E21C31}" destId="{C80C809D-E26A-44A8-A227-D406B2369CC0}" srcOrd="2" destOrd="0" presId="urn:microsoft.com/office/officeart/2005/8/layout/vList6"/>
    <dgm:cxn modelId="{F24CAA35-CD98-4B69-9CAA-9735D13D7993}" type="presParOf" srcId="{C80C809D-E26A-44A8-A227-D406B2369CC0}" destId="{9A3F3C32-5022-4E49-BB4A-7D175661DA7E}" srcOrd="0" destOrd="0" presId="urn:microsoft.com/office/officeart/2005/8/layout/vList6"/>
    <dgm:cxn modelId="{B15C44D1-E95A-4844-B3BA-E605BE44C469}" type="presParOf" srcId="{C80C809D-E26A-44A8-A227-D406B2369CC0}" destId="{E4AF0ED7-70F5-4BD4-B2D4-40931DC5DAF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974B0-1902-463D-8D68-C6CFD72BF5C0}">
      <dsp:nvSpPr>
        <dsp:cNvPr id="0" name=""/>
        <dsp:cNvSpPr/>
      </dsp:nvSpPr>
      <dsp:spPr>
        <a:xfrm>
          <a:off x="926159" y="919918"/>
          <a:ext cx="2008499" cy="67211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Tuition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Student Loans</a:t>
          </a:r>
          <a:endParaRPr lang="en-US" sz="1400" kern="1200" dirty="0"/>
        </a:p>
      </dsp:txBody>
      <dsp:txXfrm>
        <a:off x="1428284" y="1020735"/>
        <a:ext cx="1271135" cy="470478"/>
      </dsp:txXfrm>
    </dsp:sp>
    <dsp:sp modelId="{00A89974-6B7D-4C13-BAD2-C2FA601A8694}">
      <dsp:nvSpPr>
        <dsp:cNvPr id="0" name=""/>
        <dsp:cNvSpPr/>
      </dsp:nvSpPr>
      <dsp:spPr>
        <a:xfrm>
          <a:off x="97088" y="601183"/>
          <a:ext cx="1292849" cy="1322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Education</a:t>
          </a:r>
          <a:endParaRPr lang="en-US" sz="1400" kern="1200" dirty="0"/>
        </a:p>
      </dsp:txBody>
      <dsp:txXfrm>
        <a:off x="286421" y="794898"/>
        <a:ext cx="914183" cy="935340"/>
      </dsp:txXfrm>
    </dsp:sp>
    <dsp:sp modelId="{CA872B8C-CF49-4F6C-9AAA-7CF925E24BF8}">
      <dsp:nvSpPr>
        <dsp:cNvPr id="0" name=""/>
        <dsp:cNvSpPr/>
      </dsp:nvSpPr>
      <dsp:spPr>
        <a:xfrm>
          <a:off x="2786806" y="2508392"/>
          <a:ext cx="2791324" cy="75802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Repayment of debts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Savings Rate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Investment Choices</a:t>
          </a:r>
          <a:endParaRPr lang="en-US" sz="1400" kern="1200" dirty="0"/>
        </a:p>
      </dsp:txBody>
      <dsp:txXfrm>
        <a:off x="3484637" y="2622096"/>
        <a:ext cx="1828184" cy="530618"/>
      </dsp:txXfrm>
    </dsp:sp>
    <dsp:sp modelId="{FD950AD9-7F90-4656-980F-AAB0438AFFF7}">
      <dsp:nvSpPr>
        <dsp:cNvPr id="0" name=""/>
        <dsp:cNvSpPr/>
      </dsp:nvSpPr>
      <dsp:spPr>
        <a:xfrm>
          <a:off x="1594133" y="1946471"/>
          <a:ext cx="1768771" cy="18866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Career</a:t>
          </a:r>
          <a:endParaRPr lang="en-US" sz="1600" kern="1200" dirty="0"/>
        </a:p>
      </dsp:txBody>
      <dsp:txXfrm>
        <a:off x="1853164" y="2222768"/>
        <a:ext cx="1250709" cy="1334081"/>
      </dsp:txXfrm>
    </dsp:sp>
    <dsp:sp modelId="{5F608731-428E-4462-9309-A12E92BDD695}">
      <dsp:nvSpPr>
        <dsp:cNvPr id="0" name=""/>
        <dsp:cNvSpPr/>
      </dsp:nvSpPr>
      <dsp:spPr>
        <a:xfrm>
          <a:off x="4853487" y="578864"/>
          <a:ext cx="3033212" cy="15213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When to Retire?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Health Assessment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Annuitizing Balances</a:t>
          </a:r>
          <a:endParaRPr lang="en-US" sz="1400" kern="1200" dirty="0"/>
        </a:p>
      </dsp:txBody>
      <dsp:txXfrm>
        <a:off x="5611790" y="807071"/>
        <a:ext cx="1742427" cy="1064963"/>
      </dsp:txXfrm>
    </dsp:sp>
    <dsp:sp modelId="{E9DD00C6-0551-4A85-ABEA-E4520C35B5F5}">
      <dsp:nvSpPr>
        <dsp:cNvPr id="0" name=""/>
        <dsp:cNvSpPr/>
      </dsp:nvSpPr>
      <dsp:spPr>
        <a:xfrm>
          <a:off x="4364350" y="608420"/>
          <a:ext cx="1244137" cy="12999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Retirement</a:t>
          </a:r>
          <a:endParaRPr lang="en-US" sz="1400" kern="1200" dirty="0"/>
        </a:p>
      </dsp:txBody>
      <dsp:txXfrm>
        <a:off x="4546550" y="798800"/>
        <a:ext cx="879737" cy="9192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1AB35-A6A1-4819-B27E-2BE8540643CC}">
      <dsp:nvSpPr>
        <dsp:cNvPr id="0" name=""/>
        <dsp:cNvSpPr/>
      </dsp:nvSpPr>
      <dsp:spPr>
        <a:xfrm>
          <a:off x="251799" y="176452"/>
          <a:ext cx="1307592" cy="3735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Plan A charges </a:t>
          </a:r>
          <a:r>
            <a:rPr lang="en-US" sz="1000" b="1" kern="1200" dirty="0" smtClean="0">
              <a:solidFill>
                <a:schemeClr val="tx1"/>
              </a:solidFill>
            </a:rPr>
            <a:t>1.50%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62739" y="187392"/>
        <a:ext cx="1285712" cy="351655"/>
      </dsp:txXfrm>
    </dsp:sp>
    <dsp:sp modelId="{C0765E6D-9543-426B-B278-5DFAE1ABB92A}">
      <dsp:nvSpPr>
        <dsp:cNvPr id="0" name=""/>
        <dsp:cNvSpPr/>
      </dsp:nvSpPr>
      <dsp:spPr>
        <a:xfrm>
          <a:off x="2140543" y="216210"/>
          <a:ext cx="1307592" cy="29401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Plan B </a:t>
          </a:r>
          <a:r>
            <a:rPr lang="en-US" sz="1000" kern="1200" dirty="0" smtClean="0">
              <a:solidFill>
                <a:schemeClr val="tx1"/>
              </a:solidFill>
            </a:rPr>
            <a:t>charges</a:t>
          </a:r>
          <a:r>
            <a:rPr lang="en-US" sz="1000" kern="1200" dirty="0" smtClean="0">
              <a:solidFill>
                <a:srgbClr val="0000FF"/>
              </a:solidFill>
            </a:rPr>
            <a:t> 0.50%</a:t>
          </a:r>
          <a:endParaRPr lang="en-US" sz="1000" kern="1200" dirty="0">
            <a:solidFill>
              <a:srgbClr val="0000FF"/>
            </a:solidFill>
          </a:endParaRPr>
        </a:p>
      </dsp:txBody>
      <dsp:txXfrm>
        <a:off x="2149155" y="224822"/>
        <a:ext cx="1290368" cy="276795"/>
      </dsp:txXfrm>
    </dsp:sp>
    <dsp:sp modelId="{30C3303D-39DB-4EC8-B1C1-51816A55891C}">
      <dsp:nvSpPr>
        <dsp:cNvPr id="0" name=""/>
        <dsp:cNvSpPr/>
      </dsp:nvSpPr>
      <dsp:spPr>
        <a:xfrm>
          <a:off x="1610683" y="1914552"/>
          <a:ext cx="544830" cy="54483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F340F-1CB4-49F6-949F-CC1A68AD7944}">
      <dsp:nvSpPr>
        <dsp:cNvPr id="0" name=""/>
        <dsp:cNvSpPr/>
      </dsp:nvSpPr>
      <dsp:spPr>
        <a:xfrm rot="683641">
          <a:off x="247284" y="1673196"/>
          <a:ext cx="3268980" cy="2208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CBF1B-587A-4EE7-B3A7-A5B0D3DD72F0}">
      <dsp:nvSpPr>
        <dsp:cNvPr id="0" name=""/>
        <dsp:cNvSpPr/>
      </dsp:nvSpPr>
      <dsp:spPr>
        <a:xfrm rot="703992">
          <a:off x="329313" y="1046931"/>
          <a:ext cx="1307592" cy="419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$1,297,783</a:t>
          </a:r>
          <a:endParaRPr lang="en-US" sz="1700" kern="1200" dirty="0"/>
        </a:p>
      </dsp:txBody>
      <dsp:txXfrm>
        <a:off x="349794" y="1067412"/>
        <a:ext cx="1266630" cy="378586"/>
      </dsp:txXfrm>
    </dsp:sp>
    <dsp:sp modelId="{33DA7716-F8DD-426F-B54E-EA575F82680D}">
      <dsp:nvSpPr>
        <dsp:cNvPr id="0" name=""/>
        <dsp:cNvSpPr/>
      </dsp:nvSpPr>
      <dsp:spPr>
        <a:xfrm rot="647159">
          <a:off x="2273054" y="1396148"/>
          <a:ext cx="1307592" cy="4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$1,669,731</a:t>
          </a:r>
          <a:endParaRPr lang="en-US" sz="1700" kern="1200" dirty="0"/>
        </a:p>
      </dsp:txBody>
      <dsp:txXfrm>
        <a:off x="2296313" y="1419407"/>
        <a:ext cx="1261074" cy="429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1AB35-A6A1-4819-B27E-2BE8540643CC}">
      <dsp:nvSpPr>
        <dsp:cNvPr id="0" name=""/>
        <dsp:cNvSpPr/>
      </dsp:nvSpPr>
      <dsp:spPr>
        <a:xfrm>
          <a:off x="251799" y="156576"/>
          <a:ext cx="1307592" cy="37353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Plan A </a:t>
          </a:r>
          <a:r>
            <a:rPr lang="en-US" sz="1000" kern="1200" dirty="0" smtClean="0">
              <a:solidFill>
                <a:srgbClr val="000000"/>
              </a:solidFill>
            </a:rPr>
            <a:t>charges </a:t>
          </a:r>
          <a:r>
            <a:rPr lang="en-US" sz="1000" b="1" kern="1200" dirty="0" smtClean="0">
              <a:solidFill>
                <a:srgbClr val="000000"/>
              </a:solidFill>
            </a:rPr>
            <a:t>1.50%</a:t>
          </a:r>
          <a:endParaRPr lang="en-US" sz="1000" b="1" kern="1200" dirty="0">
            <a:solidFill>
              <a:srgbClr val="000000"/>
            </a:solidFill>
          </a:endParaRPr>
        </a:p>
      </dsp:txBody>
      <dsp:txXfrm>
        <a:off x="262739" y="167516"/>
        <a:ext cx="1285712" cy="351655"/>
      </dsp:txXfrm>
    </dsp:sp>
    <dsp:sp modelId="{C0765E6D-9543-426B-B278-5DFAE1ABB92A}">
      <dsp:nvSpPr>
        <dsp:cNvPr id="0" name=""/>
        <dsp:cNvSpPr/>
      </dsp:nvSpPr>
      <dsp:spPr>
        <a:xfrm>
          <a:off x="2140543" y="216210"/>
          <a:ext cx="1307592" cy="29401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Plan B charges </a:t>
          </a:r>
          <a:r>
            <a:rPr lang="en-US" sz="1000" kern="1200" dirty="0" smtClean="0">
              <a:solidFill>
                <a:srgbClr val="0000FF"/>
              </a:solidFill>
            </a:rPr>
            <a:t>0.50%</a:t>
          </a:r>
          <a:endParaRPr lang="en-US" sz="1000" kern="1200" dirty="0">
            <a:solidFill>
              <a:srgbClr val="0000FF"/>
            </a:solidFill>
          </a:endParaRPr>
        </a:p>
      </dsp:txBody>
      <dsp:txXfrm>
        <a:off x="2149155" y="224822"/>
        <a:ext cx="1290368" cy="276795"/>
      </dsp:txXfrm>
    </dsp:sp>
    <dsp:sp modelId="{30C3303D-39DB-4EC8-B1C1-51816A55891C}">
      <dsp:nvSpPr>
        <dsp:cNvPr id="0" name=""/>
        <dsp:cNvSpPr/>
      </dsp:nvSpPr>
      <dsp:spPr>
        <a:xfrm>
          <a:off x="1610683" y="1914552"/>
          <a:ext cx="544830" cy="54483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F340F-1CB4-49F6-949F-CC1A68AD7944}">
      <dsp:nvSpPr>
        <dsp:cNvPr id="0" name=""/>
        <dsp:cNvSpPr/>
      </dsp:nvSpPr>
      <dsp:spPr>
        <a:xfrm rot="1271124">
          <a:off x="247284" y="1673196"/>
          <a:ext cx="3268980" cy="2208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CBF1B-587A-4EE7-B3A7-A5B0D3DD72F0}">
      <dsp:nvSpPr>
        <dsp:cNvPr id="0" name=""/>
        <dsp:cNvSpPr/>
      </dsp:nvSpPr>
      <dsp:spPr>
        <a:xfrm rot="1260968">
          <a:off x="428703" y="914408"/>
          <a:ext cx="1307592" cy="419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$2,161,319</a:t>
          </a:r>
          <a:endParaRPr lang="en-US" sz="1700" kern="1200" dirty="0"/>
        </a:p>
      </dsp:txBody>
      <dsp:txXfrm>
        <a:off x="449184" y="934889"/>
        <a:ext cx="1266630" cy="378586"/>
      </dsp:txXfrm>
    </dsp:sp>
    <dsp:sp modelId="{33DA7716-F8DD-426F-B54E-EA575F82680D}">
      <dsp:nvSpPr>
        <dsp:cNvPr id="0" name=""/>
        <dsp:cNvSpPr/>
      </dsp:nvSpPr>
      <dsp:spPr>
        <a:xfrm rot="1291311">
          <a:off x="2292929" y="1568426"/>
          <a:ext cx="1307592" cy="4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$2,813,098</a:t>
          </a:r>
          <a:endParaRPr lang="en-US" sz="1700" kern="1200" dirty="0"/>
        </a:p>
      </dsp:txBody>
      <dsp:txXfrm>
        <a:off x="2316188" y="1591685"/>
        <a:ext cx="1261074" cy="429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2F854-B5F4-458B-B2E0-04F6ADAE07DE}">
      <dsp:nvSpPr>
        <dsp:cNvPr id="0" name=""/>
        <dsp:cNvSpPr/>
      </dsp:nvSpPr>
      <dsp:spPr>
        <a:xfrm>
          <a:off x="1958248" y="239"/>
          <a:ext cx="2937372" cy="9326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$2.1 vs. $1.2 with a 2% improvement in returns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Default Investments Matters</a:t>
          </a:r>
          <a:endParaRPr lang="en-US" sz="1500" kern="1200" dirty="0"/>
        </a:p>
      </dsp:txBody>
      <dsp:txXfrm>
        <a:off x="1958248" y="116819"/>
        <a:ext cx="2587632" cy="699480"/>
      </dsp:txXfrm>
    </dsp:sp>
    <dsp:sp modelId="{0FA12AE5-C5AB-465F-9129-A565935E6BA2}">
      <dsp:nvSpPr>
        <dsp:cNvPr id="0" name=""/>
        <dsp:cNvSpPr/>
      </dsp:nvSpPr>
      <dsp:spPr>
        <a:xfrm>
          <a:off x="0" y="0"/>
          <a:ext cx="1958248" cy="93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Stock Market Participation Matters</a:t>
          </a:r>
          <a:endParaRPr lang="en-US" sz="1800" kern="1200" dirty="0"/>
        </a:p>
      </dsp:txBody>
      <dsp:txXfrm>
        <a:off x="45528" y="45528"/>
        <a:ext cx="1867192" cy="841584"/>
      </dsp:txXfrm>
    </dsp:sp>
    <dsp:sp modelId="{E4AF0ED7-70F5-4BD4-B2D4-40931DC5DAF6}">
      <dsp:nvSpPr>
        <dsp:cNvPr id="0" name=""/>
        <dsp:cNvSpPr/>
      </dsp:nvSpPr>
      <dsp:spPr>
        <a:xfrm>
          <a:off x="1958248" y="1026144"/>
          <a:ext cx="2937372" cy="9326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@10% =&gt; $371,948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@12% =&gt; $651,799</a:t>
          </a:r>
          <a:endParaRPr lang="en-US" sz="1500" kern="1200" dirty="0"/>
        </a:p>
      </dsp:txBody>
      <dsp:txXfrm>
        <a:off x="1958248" y="1142724"/>
        <a:ext cx="2587632" cy="699480"/>
      </dsp:txXfrm>
    </dsp:sp>
    <dsp:sp modelId="{9A3F3C32-5022-4E49-BB4A-7D175661DA7E}">
      <dsp:nvSpPr>
        <dsp:cNvPr id="0" name=""/>
        <dsp:cNvSpPr/>
      </dsp:nvSpPr>
      <dsp:spPr>
        <a:xfrm>
          <a:off x="0" y="1026144"/>
          <a:ext cx="1958248" cy="93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Minimizing Fees – 1% matters</a:t>
          </a:r>
          <a:endParaRPr lang="en-US" sz="1800" kern="1200" dirty="0"/>
        </a:p>
      </dsp:txBody>
      <dsp:txXfrm>
        <a:off x="45528" y="1071672"/>
        <a:ext cx="1867192" cy="841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4C2A3-CF5A-4A3A-9CFA-99463443B46E}" type="datetimeFigureOut">
              <a:rPr lang="en-US" smtClean="0"/>
              <a:t>7/21/14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4C6A1-02C2-429E-B758-753EA855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9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" name="CustomShape 1"/>
          <p:cNvSpPr/>
          <p:nvPr/>
        </p:nvSpPr>
        <p:spPr>
          <a:xfrm>
            <a:off x="4404240" y="9555120"/>
            <a:ext cx="3368160" cy="502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Times"/>
              <a:buChar char="•"/>
            </a:pPr>
            <a:fld id="{B04E65AF-8C3A-4C7E-BE93-312CF019CD14}" type="slidenum">
              <a:rPr lang="en-US" sz="1200">
                <a:latin typeface="Times New Roman"/>
              </a:rPr>
              <a:t>15</a:t>
            </a:fld>
            <a:endParaRPr/>
          </a:p>
        </p:txBody>
      </p:sp>
      <p:sp>
        <p:nvSpPr>
          <p:cNvPr id="1658" name="TextShape 2"/>
          <p:cNvSpPr txBox="1"/>
          <p:nvPr/>
        </p:nvSpPr>
        <p:spPr>
          <a:xfrm>
            <a:off x="1036080" y="4777560"/>
            <a:ext cx="5699880" cy="452628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83898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D494940-3463-F145-B948-CEB53244A936}" type="slidenum">
              <a:rPr lang="en-US" sz="1200">
                <a:latin typeface="Times" charset="0"/>
              </a:rPr>
              <a:pPr/>
              <a:t>17</a:t>
            </a:fld>
            <a:endParaRPr lang="en-US" sz="1200">
              <a:latin typeface="Times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ED45E90-D3FE-4F49-BA19-6792E12F84CD}" type="slidenum">
              <a:rPr lang="en-US" sz="1200">
                <a:latin typeface="Times" charset="0"/>
              </a:rPr>
              <a:pPr/>
              <a:t>18</a:t>
            </a:fld>
            <a:endParaRPr lang="en-US" sz="1200">
              <a:latin typeface="Times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C32B75F-674F-F84D-92D0-F06E70B5385A}" type="slidenum">
              <a:rPr lang="en-US" sz="1200">
                <a:latin typeface="Times" charset="0"/>
              </a:rPr>
              <a:pPr/>
              <a:t>19</a:t>
            </a:fld>
            <a:endParaRPr lang="en-US" sz="1200">
              <a:latin typeface="Times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6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3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0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5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5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8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1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0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1189-5482-4C22-B770-D7BFBEA3FE0A}" type="datetimeFigureOut">
              <a:rPr lang="en-US" smtClean="0"/>
              <a:t>7/21/14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167B3-8C12-4A93-BB60-ECEE4F4B1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1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3.xml"/><Relationship Id="rId12" Type="http://schemas.openxmlformats.org/officeDocument/2006/relationships/diagramData" Target="../diagrams/data4.xml"/><Relationship Id="rId13" Type="http://schemas.openxmlformats.org/officeDocument/2006/relationships/diagramLayout" Target="../diagrams/layout4.xml"/><Relationship Id="rId14" Type="http://schemas.openxmlformats.org/officeDocument/2006/relationships/diagramQuickStyle" Target="../diagrams/quickStyle4.xml"/><Relationship Id="rId15" Type="http://schemas.openxmlformats.org/officeDocument/2006/relationships/diagramColors" Target="../diagrams/colors4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991" dirty="0" smtClean="0">
                <a:latin typeface="Arial"/>
              </a:rPr>
              <a:t>Promoting Retirement Savings:</a:t>
            </a:r>
          </a:p>
          <a:p>
            <a:pPr algn="ctr"/>
            <a:r>
              <a:rPr lang="en-US" sz="3991" dirty="0" smtClean="0">
                <a:latin typeface="Arial"/>
              </a:rPr>
              <a:t>What works and why?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457172" y="1823351"/>
            <a:ext cx="8228763" cy="4480753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2400" dirty="0">
                <a:latin typeface="Arial"/>
              </a:rPr>
              <a:t>Prepared for </a:t>
            </a:r>
            <a:r>
              <a:rPr lang="en-US" sz="2400" dirty="0" smtClean="0">
                <a:latin typeface="Arial"/>
              </a:rPr>
              <a:t>the</a:t>
            </a:r>
            <a:endParaRPr sz="1400" dirty="0"/>
          </a:p>
          <a:p>
            <a:pPr algn="ctr"/>
            <a:r>
              <a:rPr lang="en-US" sz="2400" dirty="0" smtClean="0">
                <a:latin typeface="Arial"/>
              </a:rPr>
              <a:t>Joint Interim Task Force on Oregon Retirement Savings</a:t>
            </a:r>
            <a:endParaRPr sz="1400" dirty="0"/>
          </a:p>
          <a:p>
            <a:pPr algn="ctr"/>
            <a:r>
              <a:rPr lang="en-US" sz="2400" dirty="0">
                <a:latin typeface="Arial"/>
              </a:rPr>
              <a:t>7/15/2014</a:t>
            </a:r>
            <a:endParaRPr sz="1400" dirty="0"/>
          </a:p>
          <a:p>
            <a:pPr algn="ctr"/>
            <a:endParaRPr sz="1400" dirty="0"/>
          </a:p>
          <a:p>
            <a:pPr algn="ctr"/>
            <a:r>
              <a:rPr lang="en-US" sz="2400" dirty="0" smtClean="0">
                <a:latin typeface="Arial"/>
              </a:rPr>
              <a:t>John Chalmers</a:t>
            </a:r>
          </a:p>
          <a:p>
            <a:pPr algn="ctr"/>
            <a:r>
              <a:rPr lang="en-US" sz="2400" dirty="0" smtClean="0">
                <a:latin typeface="Arial"/>
              </a:rPr>
              <a:t>Lundquist College of Business</a:t>
            </a:r>
          </a:p>
          <a:p>
            <a:pPr algn="ctr"/>
            <a:r>
              <a:rPr lang="en-US" sz="2400" dirty="0" smtClean="0">
                <a:latin typeface="Arial"/>
              </a:rPr>
              <a:t>University of Oregon</a:t>
            </a:r>
          </a:p>
          <a:p>
            <a:pPr algn="ctr"/>
            <a:endParaRPr lang="en-US" sz="2400" dirty="0">
              <a:latin typeface="Arial"/>
            </a:endParaRPr>
          </a:p>
          <a:p>
            <a:pPr algn="ctr"/>
            <a:r>
              <a:rPr lang="en-US" sz="2400" dirty="0" smtClean="0">
                <a:latin typeface="Arial"/>
              </a:rPr>
              <a:t>William </a:t>
            </a:r>
            <a:r>
              <a:rPr lang="en-US" sz="2400" dirty="0">
                <a:latin typeface="Arial"/>
              </a:rPr>
              <a:t>(Bill) Harbaugh</a:t>
            </a:r>
            <a:endParaRPr sz="1400" dirty="0"/>
          </a:p>
          <a:p>
            <a:pPr algn="ctr"/>
            <a:r>
              <a:rPr lang="en-US" sz="2400" dirty="0">
                <a:latin typeface="Arial"/>
              </a:rPr>
              <a:t>UO Department of Economics</a:t>
            </a:r>
            <a:endParaRPr sz="1400" dirty="0"/>
          </a:p>
          <a:p>
            <a:pPr algn="ctr"/>
            <a:r>
              <a:rPr lang="en-US" sz="1600" dirty="0" smtClean="0">
                <a:latin typeface="Arial"/>
              </a:rPr>
              <a:t>(</a:t>
            </a:r>
            <a:r>
              <a:rPr lang="en-US" sz="1600" dirty="0">
                <a:latin typeface="Arial"/>
              </a:rPr>
              <a:t>Some slides from David </a:t>
            </a:r>
            <a:r>
              <a:rPr lang="en-US" sz="1600" dirty="0" err="1" smtClean="0">
                <a:latin typeface="Arial"/>
              </a:rPr>
              <a:t>Laibson</a:t>
            </a:r>
            <a:r>
              <a:rPr lang="en-US" sz="1600" dirty="0" smtClean="0">
                <a:latin typeface="Arial"/>
              </a:rPr>
              <a:t>, Harvard)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79471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Absent Advice</a:t>
            </a:r>
            <a:r>
              <a:rPr lang="en-US" dirty="0"/>
              <a:t> </a:t>
            </a:r>
            <a:r>
              <a:rPr lang="en-US" dirty="0" smtClean="0"/>
              <a:t>What Happens?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Chalmers and Reuter (2013) find that users of advice are younger, less educated, have lower salaries (Less experienced/less education), and are more likely to choose advisors.</a:t>
            </a:r>
          </a:p>
          <a:p>
            <a:endParaRPr lang="en-US" dirty="0" smtClean="0"/>
          </a:p>
          <a:p>
            <a:r>
              <a:rPr lang="en-US" dirty="0" smtClean="0"/>
              <a:t>In the OUS, the advice channel was removed from the set of possibilities for new employees in the early 2000s.</a:t>
            </a:r>
          </a:p>
          <a:p>
            <a:endParaRPr lang="en-US" dirty="0" smtClean="0"/>
          </a:p>
          <a:p>
            <a:r>
              <a:rPr lang="en-US" dirty="0" smtClean="0"/>
              <a:t>We found that those that we would have predicted to choose advisors (less experienced/less education) were more likely to take the default investment after the change</a:t>
            </a:r>
          </a:p>
          <a:p>
            <a:endParaRPr lang="en-US" dirty="0" smtClean="0"/>
          </a:p>
          <a:p>
            <a:r>
              <a:rPr lang="en-US" dirty="0" smtClean="0"/>
              <a:t>Good news for policy – as long as the plan administrator chooses a default investment that makes sense!</a:t>
            </a:r>
          </a:p>
          <a:p>
            <a:pPr lvl="1"/>
            <a:r>
              <a:rPr lang="en-US" dirty="0" smtClean="0"/>
              <a:t>A money market fund would be a poor default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low fee, well-diversified target date fund would be a good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3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Decades of Financial Economics Research Leads to Simple </a:t>
            </a:r>
            <a:r>
              <a:rPr lang="en-US" dirty="0"/>
              <a:t>A</a:t>
            </a:r>
            <a:r>
              <a:rPr lang="en-US" dirty="0" smtClean="0"/>
              <a:t>dvice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a disciplined saver -- start young</a:t>
            </a:r>
          </a:p>
          <a:p>
            <a:r>
              <a:rPr lang="en-US" dirty="0"/>
              <a:t>I</a:t>
            </a:r>
            <a:r>
              <a:rPr lang="en-US" dirty="0" smtClean="0"/>
              <a:t>nvest what you are comfortable with in risky investments (e.g. the stock market)</a:t>
            </a:r>
          </a:p>
          <a:p>
            <a:r>
              <a:rPr lang="en-US" dirty="0"/>
              <a:t>K</a:t>
            </a:r>
            <a:r>
              <a:rPr lang="en-US" dirty="0" smtClean="0"/>
              <a:t>eep your fees low – don’t chase past performance or the latest tip – buy low fee index funds</a:t>
            </a:r>
          </a:p>
          <a:p>
            <a:r>
              <a:rPr lang="en-US" dirty="0"/>
              <a:t>B</a:t>
            </a:r>
            <a:r>
              <a:rPr lang="en-US" dirty="0" smtClean="0"/>
              <a:t>e well diversified – across assets and around the world</a:t>
            </a:r>
          </a:p>
          <a:p>
            <a:endParaRPr lang="en-US" dirty="0" smtClean="0"/>
          </a:p>
          <a:p>
            <a:r>
              <a:rPr lang="en-US" dirty="0" smtClean="0"/>
              <a:t>It is a </a:t>
            </a:r>
            <a:r>
              <a:rPr lang="en-US" dirty="0"/>
              <a:t>puzzle for </a:t>
            </a:r>
            <a:r>
              <a:rPr lang="en-US" dirty="0" smtClean="0"/>
              <a:t>(behavioral) economists that we have a really hard time getting people to follow this straightforward advice—even family, friends, colleagues, airplane seatmates.</a:t>
            </a:r>
          </a:p>
          <a:p>
            <a:r>
              <a:rPr lang="en-US" dirty="0" smtClean="0"/>
              <a:t>There’s hope with defaults – both savings rates and investment choices!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9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991">
                <a:latin typeface="Arial"/>
              </a:rPr>
              <a:t>Behavioral economics and saving </a:t>
            </a:r>
            <a:endParaRPr sz="1633"/>
          </a:p>
        </p:txBody>
      </p:sp>
      <p:sp>
        <p:nvSpPr>
          <p:cNvPr id="47" name="TextShape 2"/>
          <p:cNvSpPr txBox="1"/>
          <p:nvPr/>
        </p:nvSpPr>
        <p:spPr>
          <a:xfrm>
            <a:off x="457172" y="1605033"/>
            <a:ext cx="8228763" cy="4947903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sz="2000" dirty="0">
                <a:latin typeface="Arial"/>
              </a:rPr>
              <a:t>Tension </a:t>
            </a:r>
            <a:r>
              <a:rPr lang="en-US" sz="2000" dirty="0" smtClean="0">
                <a:latin typeface="Arial"/>
              </a:rPr>
              <a:t>between stable </a:t>
            </a:r>
            <a:r>
              <a:rPr lang="en-US" sz="2000" dirty="0">
                <a:latin typeface="Arial"/>
              </a:rPr>
              <a:t>consumption over </a:t>
            </a:r>
            <a:r>
              <a:rPr lang="en-US" sz="2000" dirty="0" smtClean="0">
                <a:latin typeface="Arial"/>
              </a:rPr>
              <a:t>lifespan, versus </a:t>
            </a:r>
            <a:r>
              <a:rPr lang="en-US" sz="2000" dirty="0">
                <a:latin typeface="Arial"/>
              </a:rPr>
              <a:t>enjoying life now</a:t>
            </a:r>
            <a:r>
              <a:rPr lang="en-US" sz="2000" dirty="0" smtClean="0">
                <a:latin typeface="Arial"/>
              </a:rPr>
              <a:t>.</a:t>
            </a:r>
          </a:p>
          <a:p>
            <a:pPr>
              <a:buSzPct val="45000"/>
            </a:pPr>
            <a:endParaRPr sz="2000" dirty="0"/>
          </a:p>
          <a:p>
            <a:pPr>
              <a:buSzPct val="45000"/>
            </a:pPr>
            <a:r>
              <a:rPr lang="en-US" sz="2000" b="1" dirty="0">
                <a:latin typeface="Arial"/>
              </a:rPr>
              <a:t>Old </a:t>
            </a:r>
            <a:r>
              <a:rPr lang="en-US" sz="2000" b="1" dirty="0" smtClean="0">
                <a:latin typeface="Arial"/>
              </a:rPr>
              <a:t>neoclassical economic </a:t>
            </a:r>
            <a:r>
              <a:rPr lang="en-US" sz="2000" b="1" dirty="0">
                <a:latin typeface="Arial"/>
              </a:rPr>
              <a:t>models</a:t>
            </a:r>
            <a:r>
              <a:rPr lang="en-US" sz="2000" dirty="0">
                <a:latin typeface="Arial"/>
              </a:rPr>
              <a:t> treated retirement savings as a rational choice, people carefully planned to balance these two </a:t>
            </a:r>
            <a:r>
              <a:rPr lang="en-US" sz="2000" dirty="0" smtClean="0">
                <a:latin typeface="Arial"/>
              </a:rPr>
              <a:t>objectives. </a:t>
            </a:r>
            <a:r>
              <a:rPr lang="en-US" sz="2000" dirty="0">
                <a:latin typeface="Arial"/>
              </a:rPr>
              <a:t>I</a:t>
            </a:r>
            <a:r>
              <a:rPr lang="en-US" sz="2000" dirty="0" smtClean="0">
                <a:latin typeface="Arial"/>
              </a:rPr>
              <a:t>ncreasing </a:t>
            </a:r>
            <a:r>
              <a:rPr lang="en-US" sz="2000" dirty="0">
                <a:latin typeface="Arial"/>
              </a:rPr>
              <a:t>savings requires </a:t>
            </a:r>
            <a:r>
              <a:rPr lang="en-US" sz="2000" dirty="0" smtClean="0">
                <a:latin typeface="Arial"/>
              </a:rPr>
              <a:t>increasing incentives </a:t>
            </a:r>
            <a:r>
              <a:rPr lang="en-US" sz="2000" dirty="0">
                <a:latin typeface="Arial"/>
              </a:rPr>
              <a:t>(401K matching) or </a:t>
            </a:r>
            <a:r>
              <a:rPr lang="en-US" sz="2000" dirty="0" smtClean="0">
                <a:latin typeface="Arial"/>
              </a:rPr>
              <a:t>forced </a:t>
            </a:r>
            <a:r>
              <a:rPr lang="en-US" sz="2000" dirty="0">
                <a:latin typeface="Arial"/>
              </a:rPr>
              <a:t>savings (Social Security)</a:t>
            </a:r>
            <a:r>
              <a:rPr lang="en-US" sz="20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sz="2000" dirty="0"/>
          </a:p>
          <a:p>
            <a:pPr>
              <a:buSzPct val="45000"/>
            </a:pPr>
            <a:r>
              <a:rPr lang="en-US" sz="2000" b="1" dirty="0">
                <a:latin typeface="Arial"/>
              </a:rPr>
              <a:t>New behavioral economic models</a:t>
            </a:r>
            <a:r>
              <a:rPr lang="en-US" sz="2000" dirty="0">
                <a:latin typeface="Arial"/>
              </a:rPr>
              <a:t> are based on the idea that retirement savings decisions also include plenty of </a:t>
            </a:r>
            <a:r>
              <a:rPr lang="en-US" sz="2000" dirty="0" smtClean="0">
                <a:latin typeface="Arial"/>
              </a:rPr>
              <a:t>emotion, confusion</a:t>
            </a:r>
            <a:r>
              <a:rPr lang="en-US" sz="2000" dirty="0">
                <a:latin typeface="Arial"/>
              </a:rPr>
              <a:t>, </a:t>
            </a:r>
            <a:r>
              <a:rPr lang="en-US" sz="2000" dirty="0" smtClean="0">
                <a:latin typeface="Arial"/>
              </a:rPr>
              <a:t>ignorance, and </a:t>
            </a:r>
            <a:r>
              <a:rPr lang="en-US" sz="2000" dirty="0">
                <a:latin typeface="Arial"/>
              </a:rPr>
              <a:t>systematically irrational behaviors.</a:t>
            </a:r>
            <a:endParaRPr sz="2000" dirty="0"/>
          </a:p>
          <a:p>
            <a:pPr>
              <a:buSzPct val="45000"/>
            </a:pPr>
            <a:endParaRPr lang="en-US" sz="2000" dirty="0" smtClean="0">
              <a:latin typeface="Arial"/>
            </a:endParaRPr>
          </a:p>
          <a:p>
            <a:pPr>
              <a:buSzPct val="45000"/>
            </a:pPr>
            <a:r>
              <a:rPr lang="en-US" sz="2000" dirty="0" smtClean="0">
                <a:latin typeface="Arial"/>
              </a:rPr>
              <a:t>If </a:t>
            </a:r>
            <a:r>
              <a:rPr lang="en-US" sz="2000" dirty="0">
                <a:latin typeface="Arial"/>
              </a:rPr>
              <a:t>true, this means more justification for government involvement</a:t>
            </a:r>
            <a:r>
              <a:rPr lang="en-US" sz="2000" dirty="0" smtClean="0">
                <a:latin typeface="Arial"/>
              </a:rPr>
              <a:t>, and </a:t>
            </a:r>
            <a:r>
              <a:rPr lang="en-US" sz="2000" dirty="0">
                <a:latin typeface="Arial"/>
              </a:rPr>
              <a:t>a much wider set of potentially effective policies to increase savings.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623157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991">
                <a:latin typeface="Arial"/>
              </a:rPr>
              <a:t>Time inconsistent decisions</a:t>
            </a:r>
            <a:endParaRPr sz="1633"/>
          </a:p>
        </p:txBody>
      </p:sp>
      <p:sp>
        <p:nvSpPr>
          <p:cNvPr id="49" name="TextShape 2"/>
          <p:cNvSpPr txBox="1"/>
          <p:nvPr/>
        </p:nvSpPr>
        <p:spPr>
          <a:xfrm>
            <a:off x="457172" y="1605033"/>
            <a:ext cx="8228763" cy="5030847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sz="2000" dirty="0" smtClean="0">
                <a:latin typeface="Arial"/>
              </a:rPr>
              <a:t>The evidence </a:t>
            </a:r>
            <a:r>
              <a:rPr lang="en-US" sz="2000" dirty="0">
                <a:latin typeface="Arial"/>
              </a:rPr>
              <a:t>for “irrational” behavior started with </a:t>
            </a:r>
            <a:r>
              <a:rPr lang="en-US" sz="2000" dirty="0" smtClean="0">
                <a:latin typeface="Arial"/>
              </a:rPr>
              <a:t>surveys and economic experiments</a:t>
            </a:r>
          </a:p>
          <a:p>
            <a:pPr>
              <a:buSzPct val="45000"/>
            </a:pPr>
            <a:endParaRPr sz="2000" dirty="0"/>
          </a:p>
          <a:p>
            <a:pPr lvl="1">
              <a:buSzPct val="45000"/>
            </a:pPr>
            <a:r>
              <a:rPr lang="en-US" sz="2000" dirty="0">
                <a:latin typeface="Arial"/>
              </a:rPr>
              <a:t>People would say they planned to start saving for </a:t>
            </a:r>
            <a:r>
              <a:rPr lang="en-US" sz="2000" dirty="0" smtClean="0">
                <a:latin typeface="Arial"/>
              </a:rPr>
              <a:t>retirement - </a:t>
            </a:r>
          </a:p>
          <a:p>
            <a:pPr lvl="1">
              <a:buSzPct val="45000"/>
            </a:pPr>
            <a:r>
              <a:rPr lang="en-US" sz="2000" dirty="0" smtClean="0">
                <a:latin typeface="Arial"/>
              </a:rPr>
              <a:t>“</a:t>
            </a:r>
            <a:r>
              <a:rPr lang="en-US" sz="2000" dirty="0">
                <a:latin typeface="Arial"/>
              </a:rPr>
              <a:t>next year”.</a:t>
            </a:r>
            <a:endParaRPr sz="2000" dirty="0"/>
          </a:p>
          <a:p>
            <a:pPr lvl="1">
              <a:buSzPct val="45000"/>
            </a:pPr>
            <a:endParaRPr lang="en-US" sz="2000" dirty="0">
              <a:latin typeface="Arial"/>
            </a:endParaRPr>
          </a:p>
          <a:p>
            <a:pPr lvl="1">
              <a:buSzPct val="45000"/>
            </a:pPr>
            <a:r>
              <a:rPr lang="en-US" sz="2000" dirty="0" smtClean="0">
                <a:latin typeface="Arial"/>
              </a:rPr>
              <a:t>Next </a:t>
            </a:r>
            <a:r>
              <a:rPr lang="en-US" sz="2000" dirty="0">
                <a:latin typeface="Arial"/>
              </a:rPr>
              <a:t>year would roll around, and they'd still want to start saving </a:t>
            </a:r>
            <a:r>
              <a:rPr lang="en-US" sz="2000" dirty="0" smtClean="0">
                <a:latin typeface="Arial"/>
              </a:rPr>
              <a:t>- “</a:t>
            </a:r>
            <a:r>
              <a:rPr lang="en-US" sz="2000" dirty="0">
                <a:latin typeface="Arial"/>
              </a:rPr>
              <a:t>next year”. </a:t>
            </a:r>
            <a:endParaRPr sz="2000" dirty="0"/>
          </a:p>
          <a:p>
            <a:pPr>
              <a:buSzPct val="45000"/>
            </a:pPr>
            <a:endParaRPr lang="en-US" sz="2000" dirty="0" smtClean="0">
              <a:latin typeface="Arial"/>
            </a:endParaRPr>
          </a:p>
          <a:p>
            <a:pPr>
              <a:buSzPct val="45000"/>
            </a:pPr>
            <a:r>
              <a:rPr lang="en-US" sz="2000" dirty="0" smtClean="0">
                <a:latin typeface="Arial"/>
              </a:rPr>
              <a:t>These </a:t>
            </a:r>
            <a:r>
              <a:rPr lang="en-US" sz="2000" dirty="0">
                <a:latin typeface="Arial"/>
              </a:rPr>
              <a:t>are time-inconsistent, irrational decisions. Almost like a struggle between your current and your future self. </a:t>
            </a:r>
            <a:endParaRPr lang="en-US" sz="2000" dirty="0" smtClean="0">
              <a:latin typeface="Arial"/>
            </a:endParaRPr>
          </a:p>
          <a:p>
            <a:pPr>
              <a:buSzPct val="45000"/>
            </a:pPr>
            <a:endParaRPr lang="en-US" sz="2000" dirty="0">
              <a:latin typeface="Arial"/>
            </a:endParaRPr>
          </a:p>
          <a:p>
            <a:pPr>
              <a:buSzPct val="45000"/>
            </a:pPr>
            <a:r>
              <a:rPr lang="en-US" sz="2000" dirty="0" err="1" smtClean="0">
                <a:latin typeface="Arial"/>
              </a:rPr>
              <a:t>Neuro</a:t>
            </a:r>
            <a:r>
              <a:rPr lang="en-US" sz="2000" dirty="0">
                <a:latin typeface="Arial"/>
              </a:rPr>
              <a:t>-economic methods now allow us to see what's happening inside people's brains as people make these choices.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94101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991">
                <a:latin typeface="Arial"/>
              </a:rPr>
              <a:t>Neuroeconomics:</a:t>
            </a:r>
            <a:endParaRPr sz="1633"/>
          </a:p>
        </p:txBody>
      </p:sp>
      <p:sp>
        <p:nvSpPr>
          <p:cNvPr id="51" name="TextShape 2"/>
          <p:cNvSpPr txBox="1"/>
          <p:nvPr/>
        </p:nvSpPr>
        <p:spPr>
          <a:xfrm>
            <a:off x="457172" y="1418572"/>
            <a:ext cx="8228763" cy="4885532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sz="2000" dirty="0">
                <a:latin typeface="Arial"/>
              </a:rPr>
              <a:t>We use </a:t>
            </a:r>
            <a:r>
              <a:rPr lang="en-US" sz="2000" dirty="0" smtClean="0">
                <a:latin typeface="Arial"/>
              </a:rPr>
              <a:t>an </a:t>
            </a:r>
            <a:r>
              <a:rPr lang="en-US" sz="2000" dirty="0">
                <a:latin typeface="Arial"/>
              </a:rPr>
              <a:t>MRI scanner, tuned to pick up signals from oxygenated blood in the brain</a:t>
            </a:r>
            <a:r>
              <a:rPr lang="en-US" sz="20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sz="2000" dirty="0"/>
          </a:p>
          <a:p>
            <a:pPr>
              <a:buSzPct val="45000"/>
            </a:pPr>
            <a:r>
              <a:rPr lang="en-US" sz="2000" dirty="0">
                <a:latin typeface="Arial"/>
              </a:rPr>
              <a:t>Thinking is just networks of neurons, firing electrically.</a:t>
            </a:r>
            <a:endParaRPr sz="2000" dirty="0"/>
          </a:p>
          <a:p>
            <a:pPr>
              <a:buSzPct val="45000"/>
            </a:pPr>
            <a:endParaRPr lang="en-US" sz="2000" dirty="0" smtClean="0">
              <a:latin typeface="Arial"/>
            </a:endParaRPr>
          </a:p>
          <a:p>
            <a:pPr>
              <a:buSzPct val="45000"/>
            </a:pPr>
            <a:r>
              <a:rPr lang="en-US" sz="2000" dirty="0" smtClean="0">
                <a:latin typeface="Arial"/>
              </a:rPr>
              <a:t>The </a:t>
            </a:r>
            <a:r>
              <a:rPr lang="en-US" sz="2000" dirty="0">
                <a:latin typeface="Arial"/>
              </a:rPr>
              <a:t>energy comes from blood oxygen delivered by capillaries to the part of the brain where the neuron firing is occurring.</a:t>
            </a:r>
            <a:endParaRPr sz="2000" dirty="0"/>
          </a:p>
          <a:p>
            <a:pPr>
              <a:buSzPct val="45000"/>
            </a:pPr>
            <a:endParaRPr lang="en-US" sz="2000" dirty="0" smtClean="0">
              <a:latin typeface="Arial"/>
            </a:endParaRPr>
          </a:p>
          <a:p>
            <a:pPr>
              <a:buSzPct val="45000"/>
            </a:pPr>
            <a:r>
              <a:rPr lang="en-US" sz="2000" dirty="0" smtClean="0">
                <a:latin typeface="Arial"/>
              </a:rPr>
              <a:t>So </a:t>
            </a:r>
            <a:r>
              <a:rPr lang="en-US" sz="2000" dirty="0">
                <a:latin typeface="Arial"/>
              </a:rPr>
              <a:t>“functional MRI” can give us a 3D image of brain activity, over time, as people think and make economic decisions in an experiment.</a:t>
            </a:r>
            <a:endParaRPr sz="2000" dirty="0"/>
          </a:p>
          <a:p>
            <a:pPr>
              <a:buSzPct val="45000"/>
            </a:pPr>
            <a:endParaRPr lang="en-US" sz="2000" dirty="0" smtClean="0">
              <a:latin typeface="Arial"/>
            </a:endParaRPr>
          </a:p>
          <a:p>
            <a:pPr>
              <a:buSzPct val="45000"/>
            </a:pPr>
            <a:r>
              <a:rPr lang="en-US" sz="2000" dirty="0" smtClean="0">
                <a:latin typeface="Arial"/>
              </a:rPr>
              <a:t>The </a:t>
            </a:r>
            <a:r>
              <a:rPr lang="en-US" sz="2000" dirty="0">
                <a:latin typeface="Arial"/>
              </a:rPr>
              <a:t>brain isn't a well designed computer. As we evolved, the more primitive parts weren't replaced. Instead they were adapted to make the new choices humans faced, with control from the human “neo-cortex”</a:t>
            </a:r>
            <a:r>
              <a:rPr lang="en-US" sz="2000" dirty="0" smtClean="0">
                <a:latin typeface="Arial"/>
              </a:rPr>
              <a:t>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05040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DA System"/>
          <p:cNvPicPr/>
          <p:nvPr/>
        </p:nvPicPr>
        <p:blipFill>
          <a:blip r:embed="rId3"/>
          <a:stretch>
            <a:fillRect/>
          </a:stretch>
        </p:blipFill>
        <p:spPr>
          <a:xfrm>
            <a:off x="1371515" y="1817618"/>
            <a:ext cx="6476816" cy="4734992"/>
          </a:xfrm>
          <a:prstGeom prst="rect">
            <a:avLst/>
          </a:prstGeom>
          <a:ln>
            <a:noFill/>
          </a:ln>
        </p:spPr>
      </p:pic>
      <p:sp>
        <p:nvSpPr>
          <p:cNvPr id="53" name="CustomShape 1"/>
          <p:cNvSpPr/>
          <p:nvPr/>
        </p:nvSpPr>
        <p:spPr>
          <a:xfrm>
            <a:off x="2536650" y="305033"/>
            <a:ext cx="4371541" cy="946998"/>
          </a:xfrm>
          <a:prstGeom prst="rect">
            <a:avLst/>
          </a:prstGeom>
          <a:noFill/>
          <a:ln>
            <a:noFill/>
          </a:ln>
        </p:spPr>
        <p:txBody>
          <a:bodyPr wrap="none" lIns="81638" tIns="42452" rIns="81638" bIns="42452"/>
          <a:lstStyle/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en-US" sz="2540">
                <a:latin typeface="Arial"/>
              </a:rPr>
              <a:t>Limbic system</a:t>
            </a:r>
            <a:endParaRPr sz="1633"/>
          </a:p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en-US" sz="2540">
                <a:latin typeface="Arial"/>
              </a:rPr>
              <a:t>vs. Fronto-Parietal System</a:t>
            </a:r>
            <a:endParaRPr sz="1633"/>
          </a:p>
        </p:txBody>
      </p:sp>
      <p:sp>
        <p:nvSpPr>
          <p:cNvPr id="54" name="CustomShape 2"/>
          <p:cNvSpPr/>
          <p:nvPr/>
        </p:nvSpPr>
        <p:spPr>
          <a:xfrm>
            <a:off x="3962046" y="3123822"/>
            <a:ext cx="1524014" cy="1524341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/>
          </a:ln>
        </p:spPr>
      </p:sp>
      <p:sp>
        <p:nvSpPr>
          <p:cNvPr id="55" name="CustomShape 3"/>
          <p:cNvSpPr/>
          <p:nvPr/>
        </p:nvSpPr>
        <p:spPr>
          <a:xfrm>
            <a:off x="2971616" y="5226159"/>
            <a:ext cx="1146848" cy="715147"/>
          </a:xfrm>
          <a:prstGeom prst="rect">
            <a:avLst/>
          </a:prstGeom>
          <a:noFill/>
          <a:ln>
            <a:noFill/>
          </a:ln>
        </p:spPr>
        <p:txBody>
          <a:bodyPr wrap="none" lIns="81638" tIns="42452" rIns="81638" bIns="42452"/>
          <a:lstStyle/>
          <a:p>
            <a:pPr>
              <a:lnSpc>
                <a:spcPct val="85000"/>
              </a:lnSpc>
              <a:buFont typeface="Helvetica"/>
              <a:buChar char="•"/>
            </a:pPr>
            <a:r>
              <a:rPr lang="en-US" sz="2404">
                <a:solidFill>
                  <a:srgbClr val="FF0000"/>
                </a:solidFill>
                <a:latin typeface="Arial"/>
              </a:rPr>
              <a:t>Limbic </a:t>
            </a:r>
            <a:endParaRPr sz="1633"/>
          </a:p>
          <a:p>
            <a:pPr>
              <a:lnSpc>
                <a:spcPct val="85000"/>
              </a:lnSpc>
              <a:buFont typeface="Helvetica"/>
              <a:buChar char="•"/>
            </a:pPr>
            <a:r>
              <a:rPr lang="en-US" sz="2404">
                <a:solidFill>
                  <a:srgbClr val="FF0000"/>
                </a:solidFill>
                <a:latin typeface="Arial"/>
              </a:rPr>
              <a:t>system</a:t>
            </a:r>
            <a:endParaRPr sz="1633"/>
          </a:p>
        </p:txBody>
      </p:sp>
      <p:sp>
        <p:nvSpPr>
          <p:cNvPr id="56" name="CustomShape 4"/>
          <p:cNvSpPr/>
          <p:nvPr/>
        </p:nvSpPr>
        <p:spPr>
          <a:xfrm rot="2700000">
            <a:off x="2705151" y="2628444"/>
            <a:ext cx="990103" cy="1371515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/>
          </a:ln>
        </p:spPr>
      </p:sp>
      <p:sp>
        <p:nvSpPr>
          <p:cNvPr id="57" name="CustomShape 5"/>
          <p:cNvSpPr/>
          <p:nvPr/>
        </p:nvSpPr>
        <p:spPr>
          <a:xfrm>
            <a:off x="1142930" y="1340200"/>
            <a:ext cx="1129867" cy="715147"/>
          </a:xfrm>
          <a:prstGeom prst="rect">
            <a:avLst/>
          </a:prstGeom>
          <a:noFill/>
          <a:ln>
            <a:noFill/>
          </a:ln>
        </p:spPr>
        <p:txBody>
          <a:bodyPr wrap="none" lIns="81638" tIns="42452" rIns="81638" bIns="42452"/>
          <a:lstStyle/>
          <a:p>
            <a:pPr>
              <a:lnSpc>
                <a:spcPct val="85000"/>
              </a:lnSpc>
              <a:buFont typeface="Helvetica"/>
              <a:buChar char="•"/>
            </a:pPr>
            <a:r>
              <a:rPr lang="en-US" sz="2404">
                <a:solidFill>
                  <a:srgbClr val="3333FF"/>
                </a:solidFill>
                <a:latin typeface="Arial"/>
              </a:rPr>
              <a:t>Frontal</a:t>
            </a:r>
            <a:endParaRPr sz="1633"/>
          </a:p>
          <a:p>
            <a:pPr>
              <a:lnSpc>
                <a:spcPct val="85000"/>
              </a:lnSpc>
              <a:buFont typeface="Helvetica"/>
              <a:buChar char="•"/>
            </a:pPr>
            <a:r>
              <a:rPr lang="en-US" sz="2404">
                <a:solidFill>
                  <a:srgbClr val="3333FF"/>
                </a:solidFill>
                <a:latin typeface="Arial"/>
              </a:rPr>
              <a:t>cortex</a:t>
            </a:r>
            <a:endParaRPr sz="1633"/>
          </a:p>
        </p:txBody>
      </p:sp>
      <p:sp>
        <p:nvSpPr>
          <p:cNvPr id="58" name="CustomShape 6"/>
          <p:cNvSpPr/>
          <p:nvPr/>
        </p:nvSpPr>
        <p:spPr>
          <a:xfrm>
            <a:off x="4190632" y="2133719"/>
            <a:ext cx="1524014" cy="914343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/>
          </a:ln>
        </p:spPr>
      </p:sp>
      <p:sp>
        <p:nvSpPr>
          <p:cNvPr id="59" name="CustomShape 7"/>
          <p:cNvSpPr/>
          <p:nvPr/>
        </p:nvSpPr>
        <p:spPr>
          <a:xfrm>
            <a:off x="5943232" y="1430328"/>
            <a:ext cx="1213791" cy="678573"/>
          </a:xfrm>
          <a:prstGeom prst="rect">
            <a:avLst/>
          </a:prstGeom>
          <a:noFill/>
          <a:ln>
            <a:noFill/>
          </a:ln>
        </p:spPr>
        <p:txBody>
          <a:bodyPr wrap="none" lIns="81638" tIns="42452" rIns="81638" bIns="42452"/>
          <a:lstStyle/>
          <a:p>
            <a:pPr>
              <a:lnSpc>
                <a:spcPct val="80000"/>
              </a:lnSpc>
              <a:buFont typeface="Helvetica"/>
              <a:buChar char="•"/>
            </a:pPr>
            <a:r>
              <a:rPr lang="en-US" sz="2404">
                <a:solidFill>
                  <a:srgbClr val="3333FF"/>
                </a:solidFill>
                <a:latin typeface="Arial"/>
              </a:rPr>
              <a:t>Parietal</a:t>
            </a:r>
            <a:endParaRPr sz="1633"/>
          </a:p>
          <a:p>
            <a:pPr>
              <a:lnSpc>
                <a:spcPct val="80000"/>
              </a:lnSpc>
              <a:buFont typeface="Helvetica"/>
              <a:buChar char="•"/>
            </a:pPr>
            <a:r>
              <a:rPr lang="en-US" sz="2404">
                <a:solidFill>
                  <a:srgbClr val="3333FF"/>
                </a:solidFill>
                <a:latin typeface="Arial"/>
              </a:rPr>
              <a:t>cortex</a:t>
            </a:r>
            <a:endParaRPr sz="1633"/>
          </a:p>
        </p:txBody>
      </p:sp>
      <p:sp>
        <p:nvSpPr>
          <p:cNvPr id="60" name="Line 8"/>
          <p:cNvSpPr/>
          <p:nvPr/>
        </p:nvSpPr>
        <p:spPr>
          <a:xfrm>
            <a:off x="2133360" y="2057633"/>
            <a:ext cx="685757" cy="609345"/>
          </a:xfrm>
          <a:prstGeom prst="line">
            <a:avLst/>
          </a:prstGeom>
          <a:ln w="63360">
            <a:solidFill>
              <a:srgbClr val="6666FF"/>
            </a:solidFill>
            <a:miter/>
            <a:tailEnd type="triangle" w="med" len="med"/>
          </a:ln>
        </p:spPr>
      </p:sp>
      <p:sp>
        <p:nvSpPr>
          <p:cNvPr id="61" name="Line 9"/>
          <p:cNvSpPr/>
          <p:nvPr/>
        </p:nvSpPr>
        <p:spPr>
          <a:xfrm flipV="1">
            <a:off x="3657047" y="4419251"/>
            <a:ext cx="381085" cy="685757"/>
          </a:xfrm>
          <a:prstGeom prst="line">
            <a:avLst/>
          </a:prstGeom>
          <a:ln w="63360">
            <a:solidFill>
              <a:srgbClr val="FF0000"/>
            </a:solidFill>
            <a:miter/>
            <a:tailEnd type="triangle" w="med" len="med"/>
          </a:ln>
        </p:spPr>
      </p:sp>
      <p:sp>
        <p:nvSpPr>
          <p:cNvPr id="62" name="Line 10"/>
          <p:cNvSpPr/>
          <p:nvPr/>
        </p:nvSpPr>
        <p:spPr>
          <a:xfrm flipH="1">
            <a:off x="5637906" y="1752634"/>
            <a:ext cx="304999" cy="304672"/>
          </a:xfrm>
          <a:prstGeom prst="line">
            <a:avLst/>
          </a:prstGeom>
          <a:ln w="63360">
            <a:solidFill>
              <a:srgbClr val="6666FF"/>
            </a:solidFill>
            <a:miter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282553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314335" y="188623"/>
            <a:ext cx="8487040" cy="11946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991" dirty="0">
                <a:latin typeface="Arial"/>
              </a:rPr>
              <a:t>Savings choices in the </a:t>
            </a:r>
            <a:r>
              <a:rPr lang="en-US" sz="3991" dirty="0" smtClean="0">
                <a:latin typeface="Arial"/>
              </a:rPr>
              <a:t>brain scanner </a:t>
            </a:r>
            <a:endParaRPr lang="en-US" sz="2000" dirty="0">
              <a:latin typeface="Arial"/>
            </a:endParaRPr>
          </a:p>
          <a:p>
            <a:pPr algn="ctr"/>
            <a:r>
              <a:rPr lang="en-US" sz="2000" dirty="0" smtClean="0">
                <a:latin typeface="Arial"/>
              </a:rPr>
              <a:t>(McClure </a:t>
            </a:r>
            <a:r>
              <a:rPr lang="en-US" sz="2000" dirty="0">
                <a:latin typeface="Arial"/>
              </a:rPr>
              <a:t>et al. 2004, Science)</a:t>
            </a:r>
            <a:endParaRPr sz="2000" dirty="0"/>
          </a:p>
        </p:txBody>
      </p:sp>
      <p:sp>
        <p:nvSpPr>
          <p:cNvPr id="64" name="TextShape 2"/>
          <p:cNvSpPr txBox="1"/>
          <p:nvPr/>
        </p:nvSpPr>
        <p:spPr>
          <a:xfrm>
            <a:off x="331777" y="1493353"/>
            <a:ext cx="8228763" cy="500783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dirty="0" smtClean="0">
                <a:latin typeface="Arial"/>
                <a:cs typeface="Arial"/>
              </a:rPr>
              <a:t>Two decisions:</a:t>
            </a:r>
            <a:endParaRPr sz="2000" dirty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>
                <a:latin typeface="Arial"/>
                <a:cs typeface="Arial"/>
              </a:rPr>
              <a:t>) Immediate choice: </a:t>
            </a:r>
            <a:r>
              <a:rPr lang="en-US" sz="2000" dirty="0" smtClean="0">
                <a:latin typeface="Arial"/>
                <a:cs typeface="Arial"/>
              </a:rPr>
              <a:t>$</a:t>
            </a:r>
            <a:r>
              <a:rPr lang="en-US" sz="2000" dirty="0">
                <a:latin typeface="Arial"/>
                <a:cs typeface="Arial"/>
              </a:rPr>
              <a:t>20 now, or $30 next month?</a:t>
            </a:r>
            <a:endParaRPr sz="2000" dirty="0">
              <a:latin typeface="Arial"/>
              <a:cs typeface="Arial"/>
            </a:endParaRPr>
          </a:p>
          <a:p>
            <a:pPr lvl="1"/>
            <a:endParaRPr sz="2000" dirty="0">
              <a:latin typeface="Arial"/>
              <a:cs typeface="Arial"/>
            </a:endParaRPr>
          </a:p>
          <a:p>
            <a:pPr lvl="1"/>
            <a:r>
              <a:rPr lang="en-US" sz="2000" dirty="0">
                <a:latin typeface="Arial"/>
                <a:cs typeface="Arial"/>
              </a:rPr>
              <a:t>2) Delayed choice</a:t>
            </a:r>
            <a:r>
              <a:rPr lang="en-US" sz="2000" dirty="0" smtClean="0">
                <a:latin typeface="Arial"/>
                <a:cs typeface="Arial"/>
              </a:rPr>
              <a:t>: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$</a:t>
            </a:r>
            <a:r>
              <a:rPr lang="en-US" sz="2000" dirty="0">
                <a:latin typeface="Arial"/>
                <a:cs typeface="Arial"/>
              </a:rPr>
              <a:t>20 next month, or $30 in two months?</a:t>
            </a:r>
            <a:endParaRPr sz="2000" dirty="0">
              <a:latin typeface="Arial"/>
              <a:cs typeface="Arial"/>
            </a:endParaRPr>
          </a:p>
          <a:p>
            <a:endParaRPr sz="2000" dirty="0">
              <a:latin typeface="Arial"/>
              <a:cs typeface="Arial"/>
            </a:endParaRPr>
          </a:p>
          <a:p>
            <a:pPr>
              <a:buSzPct val="45000"/>
            </a:pPr>
            <a:r>
              <a:rPr lang="en-US" sz="2000" dirty="0">
                <a:latin typeface="Arial"/>
                <a:cs typeface="Arial"/>
              </a:rPr>
              <a:t>People generally </a:t>
            </a:r>
            <a:r>
              <a:rPr lang="en-US" sz="2000" dirty="0" smtClean="0">
                <a:latin typeface="Arial"/>
                <a:cs typeface="Arial"/>
              </a:rPr>
              <a:t>answer:</a:t>
            </a:r>
          </a:p>
          <a:p>
            <a:pPr>
              <a:buSzPct val="45000"/>
              <a:buFont typeface="StarSymbol"/>
              <a:buChar char=""/>
            </a:pPr>
            <a:endParaRPr lang="en-US" sz="2000" dirty="0">
              <a:latin typeface="Arial"/>
              <a:cs typeface="Arial"/>
            </a:endParaRPr>
          </a:p>
          <a:p>
            <a:pPr lvl="1">
              <a:buSzPct val="45000"/>
            </a:pP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>
                <a:latin typeface="Arial"/>
                <a:cs typeface="Arial"/>
              </a:rPr>
              <a:t>) </a:t>
            </a:r>
            <a:r>
              <a:rPr lang="en-US" sz="2000" dirty="0" smtClean="0">
                <a:latin typeface="Arial"/>
                <a:cs typeface="Arial"/>
              </a:rPr>
              <a:t>Take $</a:t>
            </a:r>
            <a:r>
              <a:rPr lang="en-US" sz="2000" dirty="0">
                <a:latin typeface="Arial"/>
                <a:cs typeface="Arial"/>
              </a:rPr>
              <a:t>10 </a:t>
            </a:r>
            <a:r>
              <a:rPr lang="en-US" sz="2000" dirty="0" smtClean="0">
                <a:latin typeface="Arial"/>
                <a:cs typeface="Arial"/>
              </a:rPr>
              <a:t>now.</a:t>
            </a:r>
          </a:p>
          <a:p>
            <a:pPr>
              <a:buSzPct val="45000"/>
              <a:buFont typeface="StarSymbol"/>
              <a:buChar char=""/>
            </a:pPr>
            <a:endParaRPr lang="en-US" sz="2000" dirty="0">
              <a:latin typeface="Arial"/>
              <a:cs typeface="Arial"/>
            </a:endParaRPr>
          </a:p>
          <a:p>
            <a:pPr lvl="1">
              <a:buSzPct val="45000"/>
            </a:pPr>
            <a:r>
              <a:rPr lang="en-US" sz="2000" dirty="0" smtClean="0">
                <a:latin typeface="Arial"/>
                <a:cs typeface="Arial"/>
              </a:rPr>
              <a:t>2</a:t>
            </a:r>
            <a:r>
              <a:rPr lang="en-US" sz="2000" dirty="0">
                <a:latin typeface="Arial"/>
                <a:cs typeface="Arial"/>
              </a:rPr>
              <a:t>) </a:t>
            </a:r>
            <a:r>
              <a:rPr lang="en-US" sz="2000" dirty="0" smtClean="0">
                <a:latin typeface="Arial"/>
                <a:cs typeface="Arial"/>
              </a:rPr>
              <a:t>Wait to get $</a:t>
            </a:r>
            <a:r>
              <a:rPr lang="en-US" sz="2000" dirty="0">
                <a:latin typeface="Arial"/>
                <a:cs typeface="Arial"/>
              </a:rPr>
              <a:t>20 in two months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  <a:p>
            <a:pPr lvl="1">
              <a:buSzPct val="45000"/>
            </a:pPr>
            <a:endParaRPr sz="2000" dirty="0">
              <a:latin typeface="Arial"/>
              <a:cs typeface="Arial"/>
            </a:endParaRPr>
          </a:p>
          <a:p>
            <a:pPr>
              <a:buSzPct val="45000"/>
            </a:pPr>
            <a:r>
              <a:rPr lang="en-US" sz="2000" dirty="0">
                <a:latin typeface="Arial"/>
                <a:cs typeface="Arial"/>
              </a:rPr>
              <a:t>And they use two different brain networks when thinking about immediate choices and delayed </a:t>
            </a:r>
            <a:r>
              <a:rPr lang="en-US" sz="2000" dirty="0" smtClean="0">
                <a:latin typeface="Arial"/>
                <a:cs typeface="Arial"/>
              </a:rPr>
              <a:t>choices. The </a:t>
            </a:r>
            <a:r>
              <a:rPr lang="en-US" sz="2000" dirty="0">
                <a:latin typeface="Arial"/>
                <a:cs typeface="Arial"/>
              </a:rPr>
              <a:t>primitive, emotional, limbic system for immediate choices, and the more evolved frontal-parietal system for delayed choices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342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73"/>
          <p:cNvGrpSpPr>
            <a:grpSpLocks/>
          </p:cNvGrpSpPr>
          <p:nvPr/>
        </p:nvGrpSpPr>
        <p:grpSpPr bwMode="auto">
          <a:xfrm>
            <a:off x="822325" y="1089025"/>
            <a:ext cx="7178675" cy="4930775"/>
            <a:chOff x="518" y="518"/>
            <a:chExt cx="4522" cy="3106"/>
          </a:xfrm>
        </p:grpSpPr>
        <p:sp>
          <p:nvSpPr>
            <p:cNvPr id="87044" name="Line 71"/>
            <p:cNvSpPr>
              <a:spLocks noChangeShapeType="1"/>
            </p:cNvSpPr>
            <p:nvPr/>
          </p:nvSpPr>
          <p:spPr bwMode="auto">
            <a:xfrm flipV="1">
              <a:off x="4320" y="2043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5" name="Line 70"/>
            <p:cNvSpPr>
              <a:spLocks noChangeShapeType="1"/>
            </p:cNvSpPr>
            <p:nvPr/>
          </p:nvSpPr>
          <p:spPr bwMode="auto">
            <a:xfrm flipV="1">
              <a:off x="3278" y="2043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6" name="Line 69"/>
            <p:cNvSpPr>
              <a:spLocks noChangeShapeType="1"/>
            </p:cNvSpPr>
            <p:nvPr/>
          </p:nvSpPr>
          <p:spPr bwMode="auto">
            <a:xfrm flipV="1">
              <a:off x="2229" y="2043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7" name="Line 68"/>
            <p:cNvSpPr>
              <a:spLocks noChangeShapeType="1"/>
            </p:cNvSpPr>
            <p:nvPr/>
          </p:nvSpPr>
          <p:spPr bwMode="auto">
            <a:xfrm flipV="1">
              <a:off x="1173" y="2043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7048" name="Group 18"/>
            <p:cNvGrpSpPr>
              <a:grpSpLocks/>
            </p:cNvGrpSpPr>
            <p:nvPr/>
          </p:nvGrpSpPr>
          <p:grpSpPr bwMode="auto">
            <a:xfrm>
              <a:off x="2141" y="576"/>
              <a:ext cx="910" cy="1104"/>
              <a:chOff x="1392" y="1392"/>
              <a:chExt cx="910" cy="1104"/>
            </a:xfrm>
          </p:grpSpPr>
          <p:pic>
            <p:nvPicPr>
              <p:cNvPr id="87664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2" y="1392"/>
                <a:ext cx="910" cy="9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665" name="Text Box 20"/>
              <p:cNvSpPr txBox="1">
                <a:spLocks noChangeArrowheads="1"/>
              </p:cNvSpPr>
              <p:nvPr/>
            </p:nvSpPr>
            <p:spPr bwMode="auto">
              <a:xfrm>
                <a:off x="1589" y="2304"/>
                <a:ext cx="5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400" i="1">
                    <a:latin typeface="Times" charset="0"/>
                  </a:rPr>
                  <a:t>y = 8mm</a:t>
                </a:r>
                <a:endParaRPr lang="en-US">
                  <a:latin typeface="Times" charset="0"/>
                </a:endParaRPr>
              </a:p>
            </p:txBody>
          </p:sp>
        </p:grpSp>
        <p:grpSp>
          <p:nvGrpSpPr>
            <p:cNvPr id="87049" name="Group 72"/>
            <p:cNvGrpSpPr>
              <a:grpSpLocks/>
            </p:cNvGrpSpPr>
            <p:nvPr/>
          </p:nvGrpSpPr>
          <p:grpSpPr bwMode="auto">
            <a:xfrm>
              <a:off x="878" y="576"/>
              <a:ext cx="1090" cy="1104"/>
              <a:chOff x="1968" y="576"/>
              <a:chExt cx="1090" cy="1104"/>
            </a:xfrm>
          </p:grpSpPr>
          <p:pic>
            <p:nvPicPr>
              <p:cNvPr id="87662" name="Picture 2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8" y="576"/>
                <a:ext cx="1090" cy="9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663" name="Text Box 22"/>
              <p:cNvSpPr txBox="1">
                <a:spLocks noChangeArrowheads="1"/>
              </p:cNvSpPr>
              <p:nvPr/>
            </p:nvSpPr>
            <p:spPr bwMode="auto">
              <a:xfrm>
                <a:off x="2236" y="1488"/>
                <a:ext cx="5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400" i="1">
                    <a:latin typeface="Times" charset="0"/>
                  </a:rPr>
                  <a:t>x = -4mm</a:t>
                </a:r>
                <a:endParaRPr lang="en-US">
                  <a:latin typeface="Times" charset="0"/>
                </a:endParaRPr>
              </a:p>
            </p:txBody>
          </p:sp>
        </p:grpSp>
        <p:grpSp>
          <p:nvGrpSpPr>
            <p:cNvPr id="87050" name="Group 23"/>
            <p:cNvGrpSpPr>
              <a:grpSpLocks/>
            </p:cNvGrpSpPr>
            <p:nvPr/>
          </p:nvGrpSpPr>
          <p:grpSpPr bwMode="auto">
            <a:xfrm>
              <a:off x="3216" y="576"/>
              <a:ext cx="1090" cy="1104"/>
              <a:chOff x="3614" y="1392"/>
              <a:chExt cx="1090" cy="1104"/>
            </a:xfrm>
          </p:grpSpPr>
          <p:pic>
            <p:nvPicPr>
              <p:cNvPr id="87660" name="Picture 2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4" y="1392"/>
                <a:ext cx="1090" cy="9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661" name="Text Box 25"/>
              <p:cNvSpPr txBox="1">
                <a:spLocks noChangeArrowheads="1"/>
              </p:cNvSpPr>
              <p:nvPr/>
            </p:nvSpPr>
            <p:spPr bwMode="auto">
              <a:xfrm>
                <a:off x="3885" y="2304"/>
                <a:ext cx="54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400" i="1">
                    <a:latin typeface="Times" charset="0"/>
                  </a:rPr>
                  <a:t>z = -4mm</a:t>
                </a:r>
                <a:endParaRPr lang="en-US">
                  <a:latin typeface="Times" charset="0"/>
                </a:endParaRPr>
              </a:p>
            </p:txBody>
          </p:sp>
        </p:grpSp>
        <p:pic>
          <p:nvPicPr>
            <p:cNvPr id="87051" name="Picture 26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44" t="10489" r="5621" b="6827"/>
            <a:stretch>
              <a:fillRect/>
            </a:stretch>
          </p:blipFill>
          <p:spPr bwMode="auto">
            <a:xfrm>
              <a:off x="4392" y="576"/>
              <a:ext cx="98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052" name="Text Box 27"/>
            <p:cNvSpPr txBox="1">
              <a:spLocks noChangeArrowheads="1"/>
            </p:cNvSpPr>
            <p:nvPr/>
          </p:nvSpPr>
          <p:spPr bwMode="auto">
            <a:xfrm>
              <a:off x="4478" y="1357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imes" charset="0"/>
                </a:rPr>
                <a:t>0</a:t>
              </a:r>
            </a:p>
          </p:txBody>
        </p:sp>
        <p:sp>
          <p:nvSpPr>
            <p:cNvPr id="87053" name="Text Box 28"/>
            <p:cNvSpPr txBox="1">
              <a:spLocks noChangeArrowheads="1"/>
            </p:cNvSpPr>
            <p:nvPr/>
          </p:nvSpPr>
          <p:spPr bwMode="auto">
            <a:xfrm>
              <a:off x="4486" y="521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imes" charset="0"/>
                </a:rPr>
                <a:t>7</a:t>
              </a:r>
            </a:p>
          </p:txBody>
        </p:sp>
        <p:sp>
          <p:nvSpPr>
            <p:cNvPr id="87054" name="Text Box 29"/>
            <p:cNvSpPr txBox="1">
              <a:spLocks noChangeArrowheads="1"/>
            </p:cNvSpPr>
            <p:nvPr/>
          </p:nvSpPr>
          <p:spPr bwMode="auto">
            <a:xfrm>
              <a:off x="4548" y="912"/>
              <a:ext cx="3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imes" charset="0"/>
                </a:rPr>
                <a:t>T</a:t>
              </a:r>
              <a:r>
                <a:rPr lang="en-US" sz="2000" baseline="-25000">
                  <a:latin typeface="Times" charset="0"/>
                </a:rPr>
                <a:t>13</a:t>
              </a:r>
              <a:endParaRPr lang="en-US" sz="2000">
                <a:latin typeface="Times" charset="0"/>
              </a:endParaRPr>
            </a:p>
          </p:txBody>
        </p:sp>
        <p:grpSp>
          <p:nvGrpSpPr>
            <p:cNvPr id="87055" name="Group 41"/>
            <p:cNvGrpSpPr>
              <a:grpSpLocks/>
            </p:cNvGrpSpPr>
            <p:nvPr/>
          </p:nvGrpSpPr>
          <p:grpSpPr bwMode="auto">
            <a:xfrm>
              <a:off x="912" y="3264"/>
              <a:ext cx="800" cy="173"/>
              <a:chOff x="3984" y="3898"/>
              <a:chExt cx="800" cy="173"/>
            </a:xfrm>
          </p:grpSpPr>
          <p:sp>
            <p:nvSpPr>
              <p:cNvPr id="87658" name="Line 31"/>
              <p:cNvSpPr>
                <a:spLocks noChangeShapeType="1"/>
              </p:cNvSpPr>
              <p:nvPr/>
            </p:nvSpPr>
            <p:spPr bwMode="auto">
              <a:xfrm>
                <a:off x="3984" y="3984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59" name="Text Box 34"/>
              <p:cNvSpPr txBox="1">
                <a:spLocks noChangeArrowheads="1"/>
              </p:cNvSpPr>
              <p:nvPr/>
            </p:nvSpPr>
            <p:spPr bwMode="auto">
              <a:xfrm>
                <a:off x="4272" y="3898"/>
                <a:ext cx="5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>
                    <a:latin typeface="Times" charset="0"/>
                  </a:rPr>
                  <a:t>d = Today</a:t>
                </a:r>
              </a:p>
            </p:txBody>
          </p:sp>
        </p:grpSp>
        <p:grpSp>
          <p:nvGrpSpPr>
            <p:cNvPr id="87056" name="Group 42"/>
            <p:cNvGrpSpPr>
              <a:grpSpLocks/>
            </p:cNvGrpSpPr>
            <p:nvPr/>
          </p:nvGrpSpPr>
          <p:grpSpPr bwMode="auto">
            <a:xfrm>
              <a:off x="2065" y="3274"/>
              <a:ext cx="865" cy="173"/>
              <a:chOff x="3984" y="4036"/>
              <a:chExt cx="865" cy="173"/>
            </a:xfrm>
          </p:grpSpPr>
          <p:sp>
            <p:nvSpPr>
              <p:cNvPr id="87656" name="Line 32"/>
              <p:cNvSpPr>
                <a:spLocks noChangeShapeType="1"/>
              </p:cNvSpPr>
              <p:nvPr/>
            </p:nvSpPr>
            <p:spPr bwMode="auto">
              <a:xfrm>
                <a:off x="3984" y="412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57" name="Text Box 35"/>
              <p:cNvSpPr txBox="1">
                <a:spLocks noChangeArrowheads="1"/>
              </p:cNvSpPr>
              <p:nvPr/>
            </p:nvSpPr>
            <p:spPr bwMode="auto">
              <a:xfrm>
                <a:off x="4271" y="4036"/>
                <a:ext cx="57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>
                    <a:latin typeface="Times" charset="0"/>
                  </a:rPr>
                  <a:t>d = 2 weeks</a:t>
                </a:r>
              </a:p>
            </p:txBody>
          </p:sp>
        </p:grpSp>
        <p:grpSp>
          <p:nvGrpSpPr>
            <p:cNvPr id="87057" name="Group 43"/>
            <p:cNvGrpSpPr>
              <a:grpSpLocks/>
            </p:cNvGrpSpPr>
            <p:nvPr/>
          </p:nvGrpSpPr>
          <p:grpSpPr bwMode="auto">
            <a:xfrm>
              <a:off x="3283" y="3274"/>
              <a:ext cx="872" cy="173"/>
              <a:chOff x="3984" y="4180"/>
              <a:chExt cx="872" cy="173"/>
            </a:xfrm>
          </p:grpSpPr>
          <p:sp>
            <p:nvSpPr>
              <p:cNvPr id="87654" name="Line 33"/>
              <p:cNvSpPr>
                <a:spLocks noChangeShapeType="1"/>
              </p:cNvSpPr>
              <p:nvPr/>
            </p:nvSpPr>
            <p:spPr bwMode="auto">
              <a:xfrm>
                <a:off x="3984" y="427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55" name="Text Box 36"/>
              <p:cNvSpPr txBox="1">
                <a:spLocks noChangeArrowheads="1"/>
              </p:cNvSpPr>
              <p:nvPr/>
            </p:nvSpPr>
            <p:spPr bwMode="auto">
              <a:xfrm>
                <a:off x="4272" y="4180"/>
                <a:ext cx="58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>
                    <a:latin typeface="Times" charset="0"/>
                  </a:rPr>
                  <a:t>d = 1 month</a:t>
                </a:r>
              </a:p>
            </p:txBody>
          </p:sp>
        </p:grpSp>
        <p:sp>
          <p:nvSpPr>
            <p:cNvPr id="87058" name="Text Box 45"/>
            <p:cNvSpPr txBox="1">
              <a:spLocks noChangeArrowheads="1"/>
            </p:cNvSpPr>
            <p:nvPr/>
          </p:nvSpPr>
          <p:spPr bwMode="auto">
            <a:xfrm>
              <a:off x="518" y="51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" charset="0"/>
                </a:rPr>
                <a:t>A</a:t>
              </a:r>
            </a:p>
          </p:txBody>
        </p:sp>
        <p:sp>
          <p:nvSpPr>
            <p:cNvPr id="87059" name="Text Box 46"/>
            <p:cNvSpPr txBox="1">
              <a:spLocks noChangeArrowheads="1"/>
            </p:cNvSpPr>
            <p:nvPr/>
          </p:nvSpPr>
          <p:spPr bwMode="auto">
            <a:xfrm>
              <a:off x="524" y="1872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" charset="0"/>
                </a:rPr>
                <a:t>B</a:t>
              </a:r>
            </a:p>
          </p:txBody>
        </p:sp>
        <p:grpSp>
          <p:nvGrpSpPr>
            <p:cNvPr id="87060" name="Group 586"/>
            <p:cNvGrpSpPr>
              <a:grpSpLocks/>
            </p:cNvGrpSpPr>
            <p:nvPr/>
          </p:nvGrpSpPr>
          <p:grpSpPr bwMode="auto">
            <a:xfrm>
              <a:off x="4832" y="3120"/>
              <a:ext cx="144" cy="338"/>
              <a:chOff x="4848" y="3262"/>
              <a:chExt cx="144" cy="338"/>
            </a:xfrm>
          </p:grpSpPr>
          <p:sp>
            <p:nvSpPr>
              <p:cNvPr id="87652" name="Line 584"/>
              <p:cNvSpPr>
                <a:spLocks noChangeShapeType="1"/>
              </p:cNvSpPr>
              <p:nvPr/>
            </p:nvSpPr>
            <p:spPr bwMode="auto">
              <a:xfrm>
                <a:off x="4848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53" name="Line 585"/>
              <p:cNvSpPr>
                <a:spLocks noChangeShapeType="1"/>
              </p:cNvSpPr>
              <p:nvPr/>
            </p:nvSpPr>
            <p:spPr bwMode="auto">
              <a:xfrm flipV="1">
                <a:off x="4848" y="3262"/>
                <a:ext cx="0" cy="3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61" name="Text Box 587"/>
            <p:cNvSpPr txBox="1">
              <a:spLocks noChangeArrowheads="1"/>
            </p:cNvSpPr>
            <p:nvPr/>
          </p:nvSpPr>
          <p:spPr bwMode="auto">
            <a:xfrm>
              <a:off x="4551" y="3189"/>
              <a:ext cx="3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200">
                  <a:latin typeface="Times" charset="0"/>
                </a:rPr>
                <a:t>0.2%</a:t>
              </a:r>
            </a:p>
          </p:txBody>
        </p:sp>
        <p:sp>
          <p:nvSpPr>
            <p:cNvPr id="87062" name="Text Box 588"/>
            <p:cNvSpPr txBox="1">
              <a:spLocks noChangeArrowheads="1"/>
            </p:cNvSpPr>
            <p:nvPr/>
          </p:nvSpPr>
          <p:spPr bwMode="auto">
            <a:xfrm>
              <a:off x="4791" y="3451"/>
              <a:ext cx="2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>
                  <a:latin typeface="Times" charset="0"/>
                </a:rPr>
                <a:t>2s</a:t>
              </a:r>
            </a:p>
          </p:txBody>
        </p:sp>
        <p:grpSp>
          <p:nvGrpSpPr>
            <p:cNvPr id="87063" name="Group 53"/>
            <p:cNvGrpSpPr>
              <a:grpSpLocks/>
            </p:cNvGrpSpPr>
            <p:nvPr/>
          </p:nvGrpSpPr>
          <p:grpSpPr bwMode="auto">
            <a:xfrm>
              <a:off x="881" y="1870"/>
              <a:ext cx="1008" cy="1181"/>
              <a:chOff x="881" y="1870"/>
              <a:chExt cx="1008" cy="1181"/>
            </a:xfrm>
          </p:grpSpPr>
          <p:grpSp>
            <p:nvGrpSpPr>
              <p:cNvPr id="87518" name="Group 183"/>
              <p:cNvGrpSpPr>
                <a:grpSpLocks/>
              </p:cNvGrpSpPr>
              <p:nvPr/>
            </p:nvGrpSpPr>
            <p:grpSpPr bwMode="auto">
              <a:xfrm>
                <a:off x="881" y="2043"/>
                <a:ext cx="1008" cy="1008"/>
                <a:chOff x="929" y="2043"/>
                <a:chExt cx="1166" cy="995"/>
              </a:xfrm>
            </p:grpSpPr>
            <p:sp>
              <p:nvSpPr>
                <p:cNvPr id="87520" name="Rectangle 50"/>
                <p:cNvSpPr>
                  <a:spLocks noChangeArrowheads="1"/>
                </p:cNvSpPr>
                <p:nvPr/>
              </p:nvSpPr>
              <p:spPr bwMode="auto">
                <a:xfrm>
                  <a:off x="933" y="2043"/>
                  <a:ext cx="1158" cy="9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21" name="Freeform 51"/>
                <p:cNvSpPr>
                  <a:spLocks/>
                </p:cNvSpPr>
                <p:nvPr/>
              </p:nvSpPr>
              <p:spPr bwMode="auto">
                <a:xfrm>
                  <a:off x="933" y="2043"/>
                  <a:ext cx="1158" cy="994"/>
                </a:xfrm>
                <a:custGeom>
                  <a:avLst/>
                  <a:gdLst>
                    <a:gd name="T0" fmla="*/ 0 w 3295"/>
                    <a:gd name="T1" fmla="*/ 0 h 2215"/>
                    <a:gd name="T2" fmla="*/ 3295 w 3295"/>
                    <a:gd name="T3" fmla="*/ 0 h 2215"/>
                    <a:gd name="T4" fmla="*/ 3295 w 3295"/>
                    <a:gd name="T5" fmla="*/ 2215 h 2215"/>
                    <a:gd name="T6" fmla="*/ 0 w 3295"/>
                    <a:gd name="T7" fmla="*/ 2215 h 2215"/>
                    <a:gd name="T8" fmla="*/ 0 w 3295"/>
                    <a:gd name="T9" fmla="*/ 0 h 2215"/>
                    <a:gd name="T10" fmla="*/ 0 w 3295"/>
                    <a:gd name="T11" fmla="*/ 2215 h 2215"/>
                    <a:gd name="T12" fmla="*/ 16 w 3295"/>
                    <a:gd name="T13" fmla="*/ 2215 h 22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95"/>
                    <a:gd name="T22" fmla="*/ 0 h 2215"/>
                    <a:gd name="T23" fmla="*/ 3295 w 3295"/>
                    <a:gd name="T24" fmla="*/ 2215 h 22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95" h="2215">
                      <a:moveTo>
                        <a:pt x="0" y="0"/>
                      </a:moveTo>
                      <a:lnTo>
                        <a:pt x="3295" y="0"/>
                      </a:lnTo>
                      <a:lnTo>
                        <a:pt x="3295" y="2215"/>
                      </a:lnTo>
                      <a:lnTo>
                        <a:pt x="0" y="2215"/>
                      </a:lnTo>
                      <a:lnTo>
                        <a:pt x="0" y="0"/>
                      </a:lnTo>
                      <a:lnTo>
                        <a:pt x="0" y="2215"/>
                      </a:lnTo>
                      <a:lnTo>
                        <a:pt x="16" y="221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22" name="Line 52"/>
                <p:cNvSpPr>
                  <a:spLocks noChangeShapeType="1"/>
                </p:cNvSpPr>
                <p:nvPr/>
              </p:nvSpPr>
              <p:spPr bwMode="auto">
                <a:xfrm>
                  <a:off x="933" y="2706"/>
                  <a:ext cx="17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23" name="Line 53"/>
                <p:cNvSpPr>
                  <a:spLocks noChangeShapeType="1"/>
                </p:cNvSpPr>
                <p:nvPr/>
              </p:nvSpPr>
              <p:spPr bwMode="auto">
                <a:xfrm>
                  <a:off x="933" y="2374"/>
                  <a:ext cx="17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24" name="Line 54"/>
                <p:cNvSpPr>
                  <a:spLocks noChangeShapeType="1"/>
                </p:cNvSpPr>
                <p:nvPr/>
              </p:nvSpPr>
              <p:spPr bwMode="auto">
                <a:xfrm>
                  <a:off x="933" y="204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25" name="Line 55"/>
                <p:cNvSpPr>
                  <a:spLocks noChangeShapeType="1"/>
                </p:cNvSpPr>
                <p:nvPr/>
              </p:nvSpPr>
              <p:spPr bwMode="auto">
                <a:xfrm>
                  <a:off x="933" y="3037"/>
                  <a:ext cx="11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26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933" y="3029"/>
                  <a:ext cx="1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527" name="Group 175"/>
                <p:cNvGrpSpPr>
                  <a:grpSpLocks/>
                </p:cNvGrpSpPr>
                <p:nvPr/>
              </p:nvGrpSpPr>
              <p:grpSpPr bwMode="auto">
                <a:xfrm>
                  <a:off x="1099" y="3014"/>
                  <a:ext cx="827" cy="23"/>
                  <a:chOff x="1099" y="3029"/>
                  <a:chExt cx="827" cy="8"/>
                </a:xfrm>
              </p:grpSpPr>
              <p:sp>
                <p:nvSpPr>
                  <p:cNvPr id="87646" name="Line 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47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48" name="Line 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49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9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50" name="Line 6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0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51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7528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091" y="3029"/>
                  <a:ext cx="1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29" name="Freeform 64"/>
                <p:cNvSpPr>
                  <a:spLocks/>
                </p:cNvSpPr>
                <p:nvPr/>
              </p:nvSpPr>
              <p:spPr bwMode="auto">
                <a:xfrm>
                  <a:off x="933" y="2361"/>
                  <a:ext cx="1158" cy="373"/>
                </a:xfrm>
                <a:custGeom>
                  <a:avLst/>
                  <a:gdLst>
                    <a:gd name="T0" fmla="*/ 0 w 3295"/>
                    <a:gd name="T1" fmla="*/ 833 h 833"/>
                    <a:gd name="T2" fmla="*/ 471 w 3295"/>
                    <a:gd name="T3" fmla="*/ 704 h 833"/>
                    <a:gd name="T4" fmla="*/ 941 w 3295"/>
                    <a:gd name="T5" fmla="*/ 567 h 833"/>
                    <a:gd name="T6" fmla="*/ 1412 w 3295"/>
                    <a:gd name="T7" fmla="*/ 90 h 833"/>
                    <a:gd name="T8" fmla="*/ 1883 w 3295"/>
                    <a:gd name="T9" fmla="*/ 0 h 833"/>
                    <a:gd name="T10" fmla="*/ 2354 w 3295"/>
                    <a:gd name="T11" fmla="*/ 108 h 833"/>
                    <a:gd name="T12" fmla="*/ 2824 w 3295"/>
                    <a:gd name="T13" fmla="*/ 345 h 833"/>
                    <a:gd name="T14" fmla="*/ 3295 w 3295"/>
                    <a:gd name="T15" fmla="*/ 530 h 8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833"/>
                    <a:gd name="T26" fmla="*/ 3295 w 3295"/>
                    <a:gd name="T27" fmla="*/ 833 h 83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833">
                      <a:moveTo>
                        <a:pt x="0" y="833"/>
                      </a:moveTo>
                      <a:lnTo>
                        <a:pt x="471" y="704"/>
                      </a:lnTo>
                      <a:lnTo>
                        <a:pt x="941" y="567"/>
                      </a:lnTo>
                      <a:lnTo>
                        <a:pt x="1412" y="90"/>
                      </a:lnTo>
                      <a:lnTo>
                        <a:pt x="1883" y="0"/>
                      </a:lnTo>
                      <a:lnTo>
                        <a:pt x="2354" y="108"/>
                      </a:lnTo>
                      <a:lnTo>
                        <a:pt x="2824" y="345"/>
                      </a:lnTo>
                      <a:lnTo>
                        <a:pt x="3295" y="530"/>
                      </a:lnTo>
                    </a:path>
                  </a:pathLst>
                </a:cu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0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933" y="2709"/>
                  <a:ext cx="1" cy="25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1" name="Line 66"/>
                <p:cNvSpPr>
                  <a:spLocks noChangeShapeType="1"/>
                </p:cNvSpPr>
                <p:nvPr/>
              </p:nvSpPr>
              <p:spPr bwMode="auto">
                <a:xfrm>
                  <a:off x="929" y="270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2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099" y="2651"/>
                  <a:ext cx="1" cy="25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3" name="Line 68"/>
                <p:cNvSpPr>
                  <a:spLocks noChangeShapeType="1"/>
                </p:cNvSpPr>
                <p:nvPr/>
              </p:nvSpPr>
              <p:spPr bwMode="auto">
                <a:xfrm>
                  <a:off x="1094" y="2651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4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1264" y="2558"/>
                  <a:ext cx="1" cy="57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5" name="Line 70"/>
                <p:cNvSpPr>
                  <a:spLocks noChangeShapeType="1"/>
                </p:cNvSpPr>
                <p:nvPr/>
              </p:nvSpPr>
              <p:spPr bwMode="auto">
                <a:xfrm>
                  <a:off x="1259" y="2558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6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1429" y="2293"/>
                  <a:ext cx="1" cy="108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7" name="Line 72"/>
                <p:cNvSpPr>
                  <a:spLocks noChangeShapeType="1"/>
                </p:cNvSpPr>
                <p:nvPr/>
              </p:nvSpPr>
              <p:spPr bwMode="auto">
                <a:xfrm>
                  <a:off x="1425" y="229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8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1595" y="2226"/>
                  <a:ext cx="1" cy="135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39" name="Line 74"/>
                <p:cNvSpPr>
                  <a:spLocks noChangeShapeType="1"/>
                </p:cNvSpPr>
                <p:nvPr/>
              </p:nvSpPr>
              <p:spPr bwMode="auto">
                <a:xfrm>
                  <a:off x="1590" y="2226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0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760" y="2296"/>
                  <a:ext cx="1" cy="11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1" name="Line 76"/>
                <p:cNvSpPr>
                  <a:spLocks noChangeShapeType="1"/>
                </p:cNvSpPr>
                <p:nvPr/>
              </p:nvSpPr>
              <p:spPr bwMode="auto">
                <a:xfrm>
                  <a:off x="1755" y="2296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2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925" y="2438"/>
                  <a:ext cx="1" cy="77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3" name="Line 78"/>
                <p:cNvSpPr>
                  <a:spLocks noChangeShapeType="1"/>
                </p:cNvSpPr>
                <p:nvPr/>
              </p:nvSpPr>
              <p:spPr bwMode="auto">
                <a:xfrm>
                  <a:off x="1921" y="243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4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091" y="2504"/>
                  <a:ext cx="1" cy="9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5" name="Line 80"/>
                <p:cNvSpPr>
                  <a:spLocks noChangeShapeType="1"/>
                </p:cNvSpPr>
                <p:nvPr/>
              </p:nvSpPr>
              <p:spPr bwMode="auto">
                <a:xfrm>
                  <a:off x="2086" y="2504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6" name="Line 81"/>
                <p:cNvSpPr>
                  <a:spLocks noChangeShapeType="1"/>
                </p:cNvSpPr>
                <p:nvPr/>
              </p:nvSpPr>
              <p:spPr bwMode="auto">
                <a:xfrm>
                  <a:off x="933" y="2734"/>
                  <a:ext cx="1" cy="26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7" name="Line 82"/>
                <p:cNvSpPr>
                  <a:spLocks noChangeShapeType="1"/>
                </p:cNvSpPr>
                <p:nvPr/>
              </p:nvSpPr>
              <p:spPr bwMode="auto">
                <a:xfrm>
                  <a:off x="929" y="2760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8" name="Line 83"/>
                <p:cNvSpPr>
                  <a:spLocks noChangeShapeType="1"/>
                </p:cNvSpPr>
                <p:nvPr/>
              </p:nvSpPr>
              <p:spPr bwMode="auto">
                <a:xfrm>
                  <a:off x="1099" y="2676"/>
                  <a:ext cx="1" cy="26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49" name="Line 84"/>
                <p:cNvSpPr>
                  <a:spLocks noChangeShapeType="1"/>
                </p:cNvSpPr>
                <p:nvPr/>
              </p:nvSpPr>
              <p:spPr bwMode="auto">
                <a:xfrm>
                  <a:off x="1094" y="2702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0" name="Line 85"/>
                <p:cNvSpPr>
                  <a:spLocks noChangeShapeType="1"/>
                </p:cNvSpPr>
                <p:nvPr/>
              </p:nvSpPr>
              <p:spPr bwMode="auto">
                <a:xfrm>
                  <a:off x="1264" y="2615"/>
                  <a:ext cx="1" cy="56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1" name="Line 86"/>
                <p:cNvSpPr>
                  <a:spLocks noChangeShapeType="1"/>
                </p:cNvSpPr>
                <p:nvPr/>
              </p:nvSpPr>
              <p:spPr bwMode="auto">
                <a:xfrm>
                  <a:off x="1259" y="2671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2" name="Line 87"/>
                <p:cNvSpPr>
                  <a:spLocks noChangeShapeType="1"/>
                </p:cNvSpPr>
                <p:nvPr/>
              </p:nvSpPr>
              <p:spPr bwMode="auto">
                <a:xfrm>
                  <a:off x="1429" y="2401"/>
                  <a:ext cx="1" cy="108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3" name="Line 88"/>
                <p:cNvSpPr>
                  <a:spLocks noChangeShapeType="1"/>
                </p:cNvSpPr>
                <p:nvPr/>
              </p:nvSpPr>
              <p:spPr bwMode="auto">
                <a:xfrm>
                  <a:off x="1425" y="250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4" name="Line 89"/>
                <p:cNvSpPr>
                  <a:spLocks noChangeShapeType="1"/>
                </p:cNvSpPr>
                <p:nvPr/>
              </p:nvSpPr>
              <p:spPr bwMode="auto">
                <a:xfrm>
                  <a:off x="1595" y="2361"/>
                  <a:ext cx="1" cy="135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5" name="Line 90"/>
                <p:cNvSpPr>
                  <a:spLocks noChangeShapeType="1"/>
                </p:cNvSpPr>
                <p:nvPr/>
              </p:nvSpPr>
              <p:spPr bwMode="auto">
                <a:xfrm>
                  <a:off x="1590" y="2496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6" name="Line 91"/>
                <p:cNvSpPr>
                  <a:spLocks noChangeShapeType="1"/>
                </p:cNvSpPr>
                <p:nvPr/>
              </p:nvSpPr>
              <p:spPr bwMode="auto">
                <a:xfrm>
                  <a:off x="1760" y="2409"/>
                  <a:ext cx="1" cy="11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7" name="Line 92"/>
                <p:cNvSpPr>
                  <a:spLocks noChangeShapeType="1"/>
                </p:cNvSpPr>
                <p:nvPr/>
              </p:nvSpPr>
              <p:spPr bwMode="auto">
                <a:xfrm>
                  <a:off x="1755" y="2522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8" name="Line 93"/>
                <p:cNvSpPr>
                  <a:spLocks noChangeShapeType="1"/>
                </p:cNvSpPr>
                <p:nvPr/>
              </p:nvSpPr>
              <p:spPr bwMode="auto">
                <a:xfrm>
                  <a:off x="1925" y="2515"/>
                  <a:ext cx="1" cy="77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59" name="Line 94"/>
                <p:cNvSpPr>
                  <a:spLocks noChangeShapeType="1"/>
                </p:cNvSpPr>
                <p:nvPr/>
              </p:nvSpPr>
              <p:spPr bwMode="auto">
                <a:xfrm>
                  <a:off x="1921" y="2592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0" name="Line 95"/>
                <p:cNvSpPr>
                  <a:spLocks noChangeShapeType="1"/>
                </p:cNvSpPr>
                <p:nvPr/>
              </p:nvSpPr>
              <p:spPr bwMode="auto">
                <a:xfrm>
                  <a:off x="2091" y="2598"/>
                  <a:ext cx="1" cy="95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1" name="Line 96"/>
                <p:cNvSpPr>
                  <a:spLocks noChangeShapeType="1"/>
                </p:cNvSpPr>
                <p:nvPr/>
              </p:nvSpPr>
              <p:spPr bwMode="auto">
                <a:xfrm>
                  <a:off x="2086" y="269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2" name="Freeform 97"/>
                <p:cNvSpPr>
                  <a:spLocks/>
                </p:cNvSpPr>
                <p:nvPr/>
              </p:nvSpPr>
              <p:spPr bwMode="auto">
                <a:xfrm>
                  <a:off x="933" y="2550"/>
                  <a:ext cx="1158" cy="173"/>
                </a:xfrm>
                <a:custGeom>
                  <a:avLst/>
                  <a:gdLst>
                    <a:gd name="T0" fmla="*/ 0 w 3295"/>
                    <a:gd name="T1" fmla="*/ 386 h 386"/>
                    <a:gd name="T2" fmla="*/ 471 w 3295"/>
                    <a:gd name="T3" fmla="*/ 308 h 386"/>
                    <a:gd name="T4" fmla="*/ 941 w 3295"/>
                    <a:gd name="T5" fmla="*/ 325 h 386"/>
                    <a:gd name="T6" fmla="*/ 1412 w 3295"/>
                    <a:gd name="T7" fmla="*/ 144 h 386"/>
                    <a:gd name="T8" fmla="*/ 1883 w 3295"/>
                    <a:gd name="T9" fmla="*/ 0 h 386"/>
                    <a:gd name="T10" fmla="*/ 2354 w 3295"/>
                    <a:gd name="T11" fmla="*/ 92 h 386"/>
                    <a:gd name="T12" fmla="*/ 2824 w 3295"/>
                    <a:gd name="T13" fmla="*/ 278 h 386"/>
                    <a:gd name="T14" fmla="*/ 3295 w 3295"/>
                    <a:gd name="T15" fmla="*/ 33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386"/>
                    <a:gd name="T26" fmla="*/ 3295 w 3295"/>
                    <a:gd name="T27" fmla="*/ 386 h 38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386">
                      <a:moveTo>
                        <a:pt x="0" y="386"/>
                      </a:moveTo>
                      <a:lnTo>
                        <a:pt x="471" y="308"/>
                      </a:lnTo>
                      <a:lnTo>
                        <a:pt x="941" y="325"/>
                      </a:lnTo>
                      <a:lnTo>
                        <a:pt x="1412" y="144"/>
                      </a:lnTo>
                      <a:lnTo>
                        <a:pt x="1883" y="0"/>
                      </a:lnTo>
                      <a:lnTo>
                        <a:pt x="2354" y="92"/>
                      </a:lnTo>
                      <a:lnTo>
                        <a:pt x="2824" y="278"/>
                      </a:lnTo>
                      <a:lnTo>
                        <a:pt x="3295" y="338"/>
                      </a:lnTo>
                    </a:path>
                  </a:pathLst>
                </a:cu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3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933" y="2713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4" name="Line 99"/>
                <p:cNvSpPr>
                  <a:spLocks noChangeShapeType="1"/>
                </p:cNvSpPr>
                <p:nvPr/>
              </p:nvSpPr>
              <p:spPr bwMode="auto">
                <a:xfrm>
                  <a:off x="929" y="271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5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1099" y="2678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6" name="Line 101"/>
                <p:cNvSpPr>
                  <a:spLocks noChangeShapeType="1"/>
                </p:cNvSpPr>
                <p:nvPr/>
              </p:nvSpPr>
              <p:spPr bwMode="auto">
                <a:xfrm>
                  <a:off x="1094" y="267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7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1264" y="2658"/>
                  <a:ext cx="1" cy="38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8" name="Line 103"/>
                <p:cNvSpPr>
                  <a:spLocks noChangeShapeType="1"/>
                </p:cNvSpPr>
                <p:nvPr/>
              </p:nvSpPr>
              <p:spPr bwMode="auto">
                <a:xfrm>
                  <a:off x="1259" y="2658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69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1429" y="2543"/>
                  <a:ext cx="1" cy="7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0" name="Line 105"/>
                <p:cNvSpPr>
                  <a:spLocks noChangeShapeType="1"/>
                </p:cNvSpPr>
                <p:nvPr/>
              </p:nvSpPr>
              <p:spPr bwMode="auto">
                <a:xfrm>
                  <a:off x="1425" y="254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1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1595" y="2453"/>
                  <a:ext cx="1" cy="9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2" name="Line 107"/>
                <p:cNvSpPr>
                  <a:spLocks noChangeShapeType="1"/>
                </p:cNvSpPr>
                <p:nvPr/>
              </p:nvSpPr>
              <p:spPr bwMode="auto">
                <a:xfrm>
                  <a:off x="1590" y="245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3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1760" y="2494"/>
                  <a:ext cx="1" cy="9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4" name="Line 109"/>
                <p:cNvSpPr>
                  <a:spLocks noChangeShapeType="1"/>
                </p:cNvSpPr>
                <p:nvPr/>
              </p:nvSpPr>
              <p:spPr bwMode="auto">
                <a:xfrm>
                  <a:off x="1755" y="2494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5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1925" y="2614"/>
                  <a:ext cx="1" cy="6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6" name="Line 111"/>
                <p:cNvSpPr>
                  <a:spLocks noChangeShapeType="1"/>
                </p:cNvSpPr>
                <p:nvPr/>
              </p:nvSpPr>
              <p:spPr bwMode="auto">
                <a:xfrm>
                  <a:off x="1921" y="2614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7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091" y="2654"/>
                  <a:ext cx="1" cy="48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8" name="Line 113"/>
                <p:cNvSpPr>
                  <a:spLocks noChangeShapeType="1"/>
                </p:cNvSpPr>
                <p:nvPr/>
              </p:nvSpPr>
              <p:spPr bwMode="auto">
                <a:xfrm>
                  <a:off x="2086" y="2654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79" name="Line 114"/>
                <p:cNvSpPr>
                  <a:spLocks noChangeShapeType="1"/>
                </p:cNvSpPr>
                <p:nvPr/>
              </p:nvSpPr>
              <p:spPr bwMode="auto">
                <a:xfrm>
                  <a:off x="933" y="2723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0" name="Line 115"/>
                <p:cNvSpPr>
                  <a:spLocks noChangeShapeType="1"/>
                </p:cNvSpPr>
                <p:nvPr/>
              </p:nvSpPr>
              <p:spPr bwMode="auto">
                <a:xfrm>
                  <a:off x="929" y="273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1" name="Line 116"/>
                <p:cNvSpPr>
                  <a:spLocks noChangeShapeType="1"/>
                </p:cNvSpPr>
                <p:nvPr/>
              </p:nvSpPr>
              <p:spPr bwMode="auto">
                <a:xfrm>
                  <a:off x="1099" y="2688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2" name="Line 117"/>
                <p:cNvSpPr>
                  <a:spLocks noChangeShapeType="1"/>
                </p:cNvSpPr>
                <p:nvPr/>
              </p:nvSpPr>
              <p:spPr bwMode="auto">
                <a:xfrm>
                  <a:off x="1094" y="269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3" name="Line 118"/>
                <p:cNvSpPr>
                  <a:spLocks noChangeShapeType="1"/>
                </p:cNvSpPr>
                <p:nvPr/>
              </p:nvSpPr>
              <p:spPr bwMode="auto">
                <a:xfrm>
                  <a:off x="1264" y="2696"/>
                  <a:ext cx="1" cy="3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4" name="Line 119"/>
                <p:cNvSpPr>
                  <a:spLocks noChangeShapeType="1"/>
                </p:cNvSpPr>
                <p:nvPr/>
              </p:nvSpPr>
              <p:spPr bwMode="auto">
                <a:xfrm>
                  <a:off x="1259" y="2733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5" name="Line 120"/>
                <p:cNvSpPr>
                  <a:spLocks noChangeShapeType="1"/>
                </p:cNvSpPr>
                <p:nvPr/>
              </p:nvSpPr>
              <p:spPr bwMode="auto">
                <a:xfrm>
                  <a:off x="1429" y="2614"/>
                  <a:ext cx="1" cy="73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6" name="Line 121"/>
                <p:cNvSpPr>
                  <a:spLocks noChangeShapeType="1"/>
                </p:cNvSpPr>
                <p:nvPr/>
              </p:nvSpPr>
              <p:spPr bwMode="auto">
                <a:xfrm>
                  <a:off x="1425" y="2687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7" name="Line 122"/>
                <p:cNvSpPr>
                  <a:spLocks noChangeShapeType="1"/>
                </p:cNvSpPr>
                <p:nvPr/>
              </p:nvSpPr>
              <p:spPr bwMode="auto">
                <a:xfrm>
                  <a:off x="1595" y="2550"/>
                  <a:ext cx="1" cy="9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8" name="Line 123"/>
                <p:cNvSpPr>
                  <a:spLocks noChangeShapeType="1"/>
                </p:cNvSpPr>
                <p:nvPr/>
              </p:nvSpPr>
              <p:spPr bwMode="auto">
                <a:xfrm>
                  <a:off x="1590" y="2647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89" name="Line 124"/>
                <p:cNvSpPr>
                  <a:spLocks noChangeShapeType="1"/>
                </p:cNvSpPr>
                <p:nvPr/>
              </p:nvSpPr>
              <p:spPr bwMode="auto">
                <a:xfrm>
                  <a:off x="1760" y="2591"/>
                  <a:ext cx="1" cy="9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0" name="Line 125"/>
                <p:cNvSpPr>
                  <a:spLocks noChangeShapeType="1"/>
                </p:cNvSpPr>
                <p:nvPr/>
              </p:nvSpPr>
              <p:spPr bwMode="auto">
                <a:xfrm>
                  <a:off x="1755" y="2688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1" name="Line 126"/>
                <p:cNvSpPr>
                  <a:spLocks noChangeShapeType="1"/>
                </p:cNvSpPr>
                <p:nvPr/>
              </p:nvSpPr>
              <p:spPr bwMode="auto">
                <a:xfrm>
                  <a:off x="1925" y="2675"/>
                  <a:ext cx="1" cy="6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2" name="Line 127"/>
                <p:cNvSpPr>
                  <a:spLocks noChangeShapeType="1"/>
                </p:cNvSpPr>
                <p:nvPr/>
              </p:nvSpPr>
              <p:spPr bwMode="auto">
                <a:xfrm>
                  <a:off x="1921" y="2735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3" name="Line 128"/>
                <p:cNvSpPr>
                  <a:spLocks noChangeShapeType="1"/>
                </p:cNvSpPr>
                <p:nvPr/>
              </p:nvSpPr>
              <p:spPr bwMode="auto">
                <a:xfrm>
                  <a:off x="2091" y="2702"/>
                  <a:ext cx="1" cy="46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4" name="Line 129"/>
                <p:cNvSpPr>
                  <a:spLocks noChangeShapeType="1"/>
                </p:cNvSpPr>
                <p:nvPr/>
              </p:nvSpPr>
              <p:spPr bwMode="auto">
                <a:xfrm>
                  <a:off x="2086" y="274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5" name="Freeform 130"/>
                <p:cNvSpPr>
                  <a:spLocks/>
                </p:cNvSpPr>
                <p:nvPr/>
              </p:nvSpPr>
              <p:spPr bwMode="auto">
                <a:xfrm>
                  <a:off x="933" y="2538"/>
                  <a:ext cx="1158" cy="194"/>
                </a:xfrm>
                <a:custGeom>
                  <a:avLst/>
                  <a:gdLst>
                    <a:gd name="T0" fmla="*/ 0 w 3295"/>
                    <a:gd name="T1" fmla="*/ 396 h 433"/>
                    <a:gd name="T2" fmla="*/ 471 w 3295"/>
                    <a:gd name="T3" fmla="*/ 349 h 433"/>
                    <a:gd name="T4" fmla="*/ 941 w 3295"/>
                    <a:gd name="T5" fmla="*/ 145 h 433"/>
                    <a:gd name="T6" fmla="*/ 1412 w 3295"/>
                    <a:gd name="T7" fmla="*/ 0 h 433"/>
                    <a:gd name="T8" fmla="*/ 1883 w 3295"/>
                    <a:gd name="T9" fmla="*/ 64 h 433"/>
                    <a:gd name="T10" fmla="*/ 2354 w 3295"/>
                    <a:gd name="T11" fmla="*/ 292 h 433"/>
                    <a:gd name="T12" fmla="*/ 2824 w 3295"/>
                    <a:gd name="T13" fmla="*/ 364 h 433"/>
                    <a:gd name="T14" fmla="*/ 3295 w 3295"/>
                    <a:gd name="T15" fmla="*/ 433 h 4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433"/>
                    <a:gd name="T26" fmla="*/ 3295 w 3295"/>
                    <a:gd name="T27" fmla="*/ 433 h 43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433">
                      <a:moveTo>
                        <a:pt x="0" y="396"/>
                      </a:moveTo>
                      <a:lnTo>
                        <a:pt x="471" y="349"/>
                      </a:lnTo>
                      <a:lnTo>
                        <a:pt x="941" y="145"/>
                      </a:lnTo>
                      <a:lnTo>
                        <a:pt x="1412" y="0"/>
                      </a:lnTo>
                      <a:lnTo>
                        <a:pt x="1883" y="64"/>
                      </a:lnTo>
                      <a:lnTo>
                        <a:pt x="2354" y="292"/>
                      </a:lnTo>
                      <a:lnTo>
                        <a:pt x="2824" y="364"/>
                      </a:lnTo>
                      <a:lnTo>
                        <a:pt x="3295" y="433"/>
                      </a:lnTo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6" name="Line 131"/>
                <p:cNvSpPr>
                  <a:spLocks noChangeShapeType="1"/>
                </p:cNvSpPr>
                <p:nvPr/>
              </p:nvSpPr>
              <p:spPr bwMode="auto">
                <a:xfrm flipV="1">
                  <a:off x="933" y="2706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7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1099" y="2685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8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1264" y="2569"/>
                  <a:ext cx="1" cy="34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99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1429" y="2483"/>
                  <a:ext cx="1" cy="55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0" name="Line 135"/>
                <p:cNvSpPr>
                  <a:spLocks noChangeShapeType="1"/>
                </p:cNvSpPr>
                <p:nvPr/>
              </p:nvSpPr>
              <p:spPr bwMode="auto">
                <a:xfrm flipV="1">
                  <a:off x="1595" y="2511"/>
                  <a:ext cx="1" cy="56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1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1760" y="2619"/>
                  <a:ext cx="1" cy="5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2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1925" y="2675"/>
                  <a:ext cx="1" cy="2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3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2091" y="2705"/>
                  <a:ext cx="1" cy="2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4" name="Line 139"/>
                <p:cNvSpPr>
                  <a:spLocks noChangeShapeType="1"/>
                </p:cNvSpPr>
                <p:nvPr/>
              </p:nvSpPr>
              <p:spPr bwMode="auto">
                <a:xfrm>
                  <a:off x="933" y="2716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5" name="Line 140"/>
                <p:cNvSpPr>
                  <a:spLocks noChangeShapeType="1"/>
                </p:cNvSpPr>
                <p:nvPr/>
              </p:nvSpPr>
              <p:spPr bwMode="auto">
                <a:xfrm>
                  <a:off x="1099" y="2695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6" name="Line 141"/>
                <p:cNvSpPr>
                  <a:spLocks noChangeShapeType="1"/>
                </p:cNvSpPr>
                <p:nvPr/>
              </p:nvSpPr>
              <p:spPr bwMode="auto">
                <a:xfrm>
                  <a:off x="1264" y="2603"/>
                  <a:ext cx="1" cy="35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7" name="Line 142"/>
                <p:cNvSpPr>
                  <a:spLocks noChangeShapeType="1"/>
                </p:cNvSpPr>
                <p:nvPr/>
              </p:nvSpPr>
              <p:spPr bwMode="auto">
                <a:xfrm>
                  <a:off x="1429" y="2538"/>
                  <a:ext cx="1" cy="56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8" name="Line 143"/>
                <p:cNvSpPr>
                  <a:spLocks noChangeShapeType="1"/>
                </p:cNvSpPr>
                <p:nvPr/>
              </p:nvSpPr>
              <p:spPr bwMode="auto">
                <a:xfrm>
                  <a:off x="1595" y="2567"/>
                  <a:ext cx="1" cy="56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09" name="Line 144"/>
                <p:cNvSpPr>
                  <a:spLocks noChangeShapeType="1"/>
                </p:cNvSpPr>
                <p:nvPr/>
              </p:nvSpPr>
              <p:spPr bwMode="auto">
                <a:xfrm>
                  <a:off x="1760" y="2669"/>
                  <a:ext cx="1" cy="5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0" name="Line 145"/>
                <p:cNvSpPr>
                  <a:spLocks noChangeShapeType="1"/>
                </p:cNvSpPr>
                <p:nvPr/>
              </p:nvSpPr>
              <p:spPr bwMode="auto">
                <a:xfrm>
                  <a:off x="1925" y="2702"/>
                  <a:ext cx="1" cy="26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1" name="Line 146"/>
                <p:cNvSpPr>
                  <a:spLocks noChangeShapeType="1"/>
                </p:cNvSpPr>
                <p:nvPr/>
              </p:nvSpPr>
              <p:spPr bwMode="auto">
                <a:xfrm>
                  <a:off x="2091" y="2732"/>
                  <a:ext cx="1" cy="29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2" name="Oval 147"/>
                <p:cNvSpPr>
                  <a:spLocks noChangeArrowheads="1"/>
                </p:cNvSpPr>
                <p:nvPr/>
              </p:nvSpPr>
              <p:spPr bwMode="auto">
                <a:xfrm>
                  <a:off x="929" y="2728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3" name="Oval 148"/>
                <p:cNvSpPr>
                  <a:spLocks noChangeArrowheads="1"/>
                </p:cNvSpPr>
                <p:nvPr/>
              </p:nvSpPr>
              <p:spPr bwMode="auto">
                <a:xfrm>
                  <a:off x="1094" y="2671"/>
                  <a:ext cx="9" cy="11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4" name="Oval 149"/>
                <p:cNvSpPr>
                  <a:spLocks noChangeArrowheads="1"/>
                </p:cNvSpPr>
                <p:nvPr/>
              </p:nvSpPr>
              <p:spPr bwMode="auto">
                <a:xfrm>
                  <a:off x="1259" y="2609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5" name="Oval 150"/>
                <p:cNvSpPr>
                  <a:spLocks noChangeArrowheads="1"/>
                </p:cNvSpPr>
                <p:nvPr/>
              </p:nvSpPr>
              <p:spPr bwMode="auto">
                <a:xfrm>
                  <a:off x="1425" y="2395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6" name="Oval 151"/>
                <p:cNvSpPr>
                  <a:spLocks noChangeArrowheads="1"/>
                </p:cNvSpPr>
                <p:nvPr/>
              </p:nvSpPr>
              <p:spPr bwMode="auto">
                <a:xfrm>
                  <a:off x="1590" y="2355"/>
                  <a:ext cx="9" cy="11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7" name="Oval 152"/>
                <p:cNvSpPr>
                  <a:spLocks noChangeArrowheads="1"/>
                </p:cNvSpPr>
                <p:nvPr/>
              </p:nvSpPr>
              <p:spPr bwMode="auto">
                <a:xfrm>
                  <a:off x="1755" y="2403"/>
                  <a:ext cx="10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8" name="Oval 153"/>
                <p:cNvSpPr>
                  <a:spLocks noChangeArrowheads="1"/>
                </p:cNvSpPr>
                <p:nvPr/>
              </p:nvSpPr>
              <p:spPr bwMode="auto">
                <a:xfrm>
                  <a:off x="1921" y="2509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19" name="Oval 154"/>
                <p:cNvSpPr>
                  <a:spLocks noChangeArrowheads="1"/>
                </p:cNvSpPr>
                <p:nvPr/>
              </p:nvSpPr>
              <p:spPr bwMode="auto">
                <a:xfrm>
                  <a:off x="2086" y="2592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0" name="Oval 155"/>
                <p:cNvSpPr>
                  <a:spLocks noChangeArrowheads="1"/>
                </p:cNvSpPr>
                <p:nvPr/>
              </p:nvSpPr>
              <p:spPr bwMode="auto">
                <a:xfrm>
                  <a:off x="929" y="2717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1" name="Oval 156"/>
                <p:cNvSpPr>
                  <a:spLocks noChangeArrowheads="1"/>
                </p:cNvSpPr>
                <p:nvPr/>
              </p:nvSpPr>
              <p:spPr bwMode="auto">
                <a:xfrm>
                  <a:off x="1094" y="2682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2" name="Oval 157"/>
                <p:cNvSpPr>
                  <a:spLocks noChangeArrowheads="1"/>
                </p:cNvSpPr>
                <p:nvPr/>
              </p:nvSpPr>
              <p:spPr bwMode="auto">
                <a:xfrm>
                  <a:off x="1259" y="2690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3" name="Oval 158"/>
                <p:cNvSpPr>
                  <a:spLocks noChangeArrowheads="1"/>
                </p:cNvSpPr>
                <p:nvPr/>
              </p:nvSpPr>
              <p:spPr bwMode="auto">
                <a:xfrm>
                  <a:off x="1425" y="2609"/>
                  <a:ext cx="9" cy="11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4" name="Oval 159"/>
                <p:cNvSpPr>
                  <a:spLocks noChangeArrowheads="1"/>
                </p:cNvSpPr>
                <p:nvPr/>
              </p:nvSpPr>
              <p:spPr bwMode="auto">
                <a:xfrm>
                  <a:off x="1590" y="2544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5" name="Oval 160"/>
                <p:cNvSpPr>
                  <a:spLocks noChangeArrowheads="1"/>
                </p:cNvSpPr>
                <p:nvPr/>
              </p:nvSpPr>
              <p:spPr bwMode="auto">
                <a:xfrm>
                  <a:off x="1755" y="2585"/>
                  <a:ext cx="10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6" name="Oval 161"/>
                <p:cNvSpPr>
                  <a:spLocks noChangeArrowheads="1"/>
                </p:cNvSpPr>
                <p:nvPr/>
              </p:nvSpPr>
              <p:spPr bwMode="auto">
                <a:xfrm>
                  <a:off x="1921" y="2669"/>
                  <a:ext cx="9" cy="11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7" name="Oval 162"/>
                <p:cNvSpPr>
                  <a:spLocks noChangeArrowheads="1"/>
                </p:cNvSpPr>
                <p:nvPr/>
              </p:nvSpPr>
              <p:spPr bwMode="auto">
                <a:xfrm>
                  <a:off x="2086" y="2696"/>
                  <a:ext cx="9" cy="11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8" name="Oval 163"/>
                <p:cNvSpPr>
                  <a:spLocks noChangeArrowheads="1"/>
                </p:cNvSpPr>
                <p:nvPr/>
              </p:nvSpPr>
              <p:spPr bwMode="auto">
                <a:xfrm>
                  <a:off x="929" y="2710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29" name="Oval 164"/>
                <p:cNvSpPr>
                  <a:spLocks noChangeArrowheads="1"/>
                </p:cNvSpPr>
                <p:nvPr/>
              </p:nvSpPr>
              <p:spPr bwMode="auto">
                <a:xfrm>
                  <a:off x="1094" y="2689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30" name="Oval 165"/>
                <p:cNvSpPr>
                  <a:spLocks noChangeArrowheads="1"/>
                </p:cNvSpPr>
                <p:nvPr/>
              </p:nvSpPr>
              <p:spPr bwMode="auto">
                <a:xfrm>
                  <a:off x="1259" y="2597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31" name="Oval 166"/>
                <p:cNvSpPr>
                  <a:spLocks noChangeArrowheads="1"/>
                </p:cNvSpPr>
                <p:nvPr/>
              </p:nvSpPr>
              <p:spPr bwMode="auto">
                <a:xfrm>
                  <a:off x="1425" y="2532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32" name="Oval 167"/>
                <p:cNvSpPr>
                  <a:spLocks noChangeArrowheads="1"/>
                </p:cNvSpPr>
                <p:nvPr/>
              </p:nvSpPr>
              <p:spPr bwMode="auto">
                <a:xfrm>
                  <a:off x="1590" y="2561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33" name="Oval 168"/>
                <p:cNvSpPr>
                  <a:spLocks noChangeArrowheads="1"/>
                </p:cNvSpPr>
                <p:nvPr/>
              </p:nvSpPr>
              <p:spPr bwMode="auto">
                <a:xfrm>
                  <a:off x="1755" y="2663"/>
                  <a:ext cx="10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34" name="Oval 169"/>
                <p:cNvSpPr>
                  <a:spLocks noChangeArrowheads="1"/>
                </p:cNvSpPr>
                <p:nvPr/>
              </p:nvSpPr>
              <p:spPr bwMode="auto">
                <a:xfrm>
                  <a:off x="1921" y="2696"/>
                  <a:ext cx="9" cy="11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635" name="Oval 170"/>
                <p:cNvSpPr>
                  <a:spLocks noChangeArrowheads="1"/>
                </p:cNvSpPr>
                <p:nvPr/>
              </p:nvSpPr>
              <p:spPr bwMode="auto">
                <a:xfrm>
                  <a:off x="2086" y="2727"/>
                  <a:ext cx="9" cy="11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636" name="Group 174"/>
                <p:cNvGrpSpPr>
                  <a:grpSpLocks/>
                </p:cNvGrpSpPr>
                <p:nvPr/>
              </p:nvGrpSpPr>
              <p:grpSpPr bwMode="auto">
                <a:xfrm>
                  <a:off x="2074" y="2373"/>
                  <a:ext cx="17" cy="334"/>
                  <a:chOff x="899" y="2373"/>
                  <a:chExt cx="6" cy="334"/>
                </a:xfrm>
              </p:grpSpPr>
              <p:sp>
                <p:nvSpPr>
                  <p:cNvPr id="87644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899" y="2706"/>
                    <a:ext cx="6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4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899" y="2373"/>
                    <a:ext cx="6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637" name="Group 176"/>
                <p:cNvGrpSpPr>
                  <a:grpSpLocks/>
                </p:cNvGrpSpPr>
                <p:nvPr/>
              </p:nvGrpSpPr>
              <p:grpSpPr bwMode="auto">
                <a:xfrm>
                  <a:off x="1100" y="2044"/>
                  <a:ext cx="827" cy="23"/>
                  <a:chOff x="1099" y="3029"/>
                  <a:chExt cx="827" cy="8"/>
                </a:xfrm>
              </p:grpSpPr>
              <p:sp>
                <p:nvSpPr>
                  <p:cNvPr id="87638" name="Line 1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39" name="Line 1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40" name="Line 1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41" name="Line 1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9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42" name="Line 1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0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643" name="Line 1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7519" name="Text Box 589"/>
              <p:cNvSpPr txBox="1">
                <a:spLocks noChangeArrowheads="1"/>
              </p:cNvSpPr>
              <p:nvPr/>
            </p:nvSpPr>
            <p:spPr bwMode="auto">
              <a:xfrm>
                <a:off x="1248" y="1870"/>
                <a:ext cx="29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>
                    <a:latin typeface="Times" charset="0"/>
                  </a:rPr>
                  <a:t>VStr</a:t>
                </a:r>
              </a:p>
            </p:txBody>
          </p:sp>
        </p:grpSp>
        <p:grpSp>
          <p:nvGrpSpPr>
            <p:cNvPr id="87064" name="Group 52"/>
            <p:cNvGrpSpPr>
              <a:grpSpLocks/>
            </p:cNvGrpSpPr>
            <p:nvPr/>
          </p:nvGrpSpPr>
          <p:grpSpPr bwMode="auto">
            <a:xfrm>
              <a:off x="1929" y="1872"/>
              <a:ext cx="1012" cy="1179"/>
              <a:chOff x="1913" y="1872"/>
              <a:chExt cx="1012" cy="1179"/>
            </a:xfrm>
          </p:grpSpPr>
          <p:grpSp>
            <p:nvGrpSpPr>
              <p:cNvPr id="87365" name="Group 738"/>
              <p:cNvGrpSpPr>
                <a:grpSpLocks/>
              </p:cNvGrpSpPr>
              <p:nvPr/>
            </p:nvGrpSpPr>
            <p:grpSpPr bwMode="auto">
              <a:xfrm>
                <a:off x="1923" y="2043"/>
                <a:ext cx="1002" cy="1008"/>
                <a:chOff x="1923" y="2043"/>
                <a:chExt cx="1002" cy="1008"/>
              </a:xfrm>
            </p:grpSpPr>
            <p:sp>
              <p:nvSpPr>
                <p:cNvPr id="87492" name="Rectangle 185"/>
                <p:cNvSpPr>
                  <a:spLocks noChangeArrowheads="1"/>
                </p:cNvSpPr>
                <p:nvPr/>
              </p:nvSpPr>
              <p:spPr bwMode="auto">
                <a:xfrm>
                  <a:off x="1923" y="2043"/>
                  <a:ext cx="1002" cy="10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93" name="Freeform 186"/>
                <p:cNvSpPr>
                  <a:spLocks/>
                </p:cNvSpPr>
                <p:nvPr/>
              </p:nvSpPr>
              <p:spPr bwMode="auto">
                <a:xfrm>
                  <a:off x="1923" y="2043"/>
                  <a:ext cx="1002" cy="1007"/>
                </a:xfrm>
                <a:custGeom>
                  <a:avLst/>
                  <a:gdLst>
                    <a:gd name="T0" fmla="*/ 0 w 3295"/>
                    <a:gd name="T1" fmla="*/ 0 h 2215"/>
                    <a:gd name="T2" fmla="*/ 3295 w 3295"/>
                    <a:gd name="T3" fmla="*/ 0 h 2215"/>
                    <a:gd name="T4" fmla="*/ 3295 w 3295"/>
                    <a:gd name="T5" fmla="*/ 2215 h 2215"/>
                    <a:gd name="T6" fmla="*/ 0 w 3295"/>
                    <a:gd name="T7" fmla="*/ 2215 h 2215"/>
                    <a:gd name="T8" fmla="*/ 0 w 3295"/>
                    <a:gd name="T9" fmla="*/ 0 h 2215"/>
                    <a:gd name="T10" fmla="*/ 0 w 3295"/>
                    <a:gd name="T11" fmla="*/ 2215 h 2215"/>
                    <a:gd name="T12" fmla="*/ 16 w 3295"/>
                    <a:gd name="T13" fmla="*/ 2215 h 22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95"/>
                    <a:gd name="T22" fmla="*/ 0 h 2215"/>
                    <a:gd name="T23" fmla="*/ 3295 w 3295"/>
                    <a:gd name="T24" fmla="*/ 2215 h 22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95" h="2215">
                      <a:moveTo>
                        <a:pt x="0" y="0"/>
                      </a:moveTo>
                      <a:lnTo>
                        <a:pt x="3295" y="0"/>
                      </a:lnTo>
                      <a:lnTo>
                        <a:pt x="3295" y="2215"/>
                      </a:lnTo>
                      <a:lnTo>
                        <a:pt x="0" y="2215"/>
                      </a:lnTo>
                      <a:lnTo>
                        <a:pt x="0" y="0"/>
                      </a:lnTo>
                      <a:lnTo>
                        <a:pt x="0" y="2215"/>
                      </a:lnTo>
                      <a:lnTo>
                        <a:pt x="16" y="221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94" name="Line 187"/>
                <p:cNvSpPr>
                  <a:spLocks noChangeShapeType="1"/>
                </p:cNvSpPr>
                <p:nvPr/>
              </p:nvSpPr>
              <p:spPr bwMode="auto">
                <a:xfrm>
                  <a:off x="1923" y="2715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95" name="Line 188"/>
                <p:cNvSpPr>
                  <a:spLocks noChangeShapeType="1"/>
                </p:cNvSpPr>
                <p:nvPr/>
              </p:nvSpPr>
              <p:spPr bwMode="auto">
                <a:xfrm>
                  <a:off x="1923" y="2378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96" name="Line 189"/>
                <p:cNvSpPr>
                  <a:spLocks noChangeShapeType="1"/>
                </p:cNvSpPr>
                <p:nvPr/>
              </p:nvSpPr>
              <p:spPr bwMode="auto">
                <a:xfrm>
                  <a:off x="1923" y="204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97" name="Line 190"/>
                <p:cNvSpPr>
                  <a:spLocks noChangeShapeType="1"/>
                </p:cNvSpPr>
                <p:nvPr/>
              </p:nvSpPr>
              <p:spPr bwMode="auto">
                <a:xfrm>
                  <a:off x="1923" y="3050"/>
                  <a:ext cx="10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98" name="Line 191"/>
                <p:cNvSpPr>
                  <a:spLocks noChangeShapeType="1"/>
                </p:cNvSpPr>
                <p:nvPr/>
              </p:nvSpPr>
              <p:spPr bwMode="auto">
                <a:xfrm flipV="1">
                  <a:off x="1923" y="3042"/>
                  <a:ext cx="1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499" name="Group 192"/>
                <p:cNvGrpSpPr>
                  <a:grpSpLocks/>
                </p:cNvGrpSpPr>
                <p:nvPr/>
              </p:nvGrpSpPr>
              <p:grpSpPr bwMode="auto">
                <a:xfrm>
                  <a:off x="2067" y="3027"/>
                  <a:ext cx="715" cy="23"/>
                  <a:chOff x="1099" y="3029"/>
                  <a:chExt cx="827" cy="8"/>
                </a:xfrm>
              </p:grpSpPr>
              <p:sp>
                <p:nvSpPr>
                  <p:cNvPr id="87512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13" name="Line 1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14" name="Line 1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15" name="Line 1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9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16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0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17" name="Line 1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7500" name="Line 199"/>
                <p:cNvSpPr>
                  <a:spLocks noChangeShapeType="1"/>
                </p:cNvSpPr>
                <p:nvPr/>
              </p:nvSpPr>
              <p:spPr bwMode="auto">
                <a:xfrm flipV="1">
                  <a:off x="2925" y="3042"/>
                  <a:ext cx="0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501" name="Line 274"/>
                <p:cNvSpPr>
                  <a:spLocks noChangeShapeType="1"/>
                </p:cNvSpPr>
                <p:nvPr/>
              </p:nvSpPr>
              <p:spPr bwMode="auto">
                <a:xfrm flipV="1">
                  <a:off x="2925" y="2714"/>
                  <a:ext cx="0" cy="2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502" name="Group 307"/>
                <p:cNvGrpSpPr>
                  <a:grpSpLocks/>
                </p:cNvGrpSpPr>
                <p:nvPr/>
              </p:nvGrpSpPr>
              <p:grpSpPr bwMode="auto">
                <a:xfrm>
                  <a:off x="2910" y="2377"/>
                  <a:ext cx="15" cy="339"/>
                  <a:chOff x="899" y="2373"/>
                  <a:chExt cx="6" cy="334"/>
                </a:xfrm>
              </p:grpSpPr>
              <p:sp>
                <p:nvSpPr>
                  <p:cNvPr id="87510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899" y="2706"/>
                    <a:ext cx="6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11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899" y="2373"/>
                    <a:ext cx="6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503" name="Group 310"/>
                <p:cNvGrpSpPr>
                  <a:grpSpLocks/>
                </p:cNvGrpSpPr>
                <p:nvPr/>
              </p:nvGrpSpPr>
              <p:grpSpPr bwMode="auto">
                <a:xfrm>
                  <a:off x="2068" y="2044"/>
                  <a:ext cx="715" cy="23"/>
                  <a:chOff x="1099" y="3029"/>
                  <a:chExt cx="827" cy="8"/>
                </a:xfrm>
              </p:grpSpPr>
              <p:sp>
                <p:nvSpPr>
                  <p:cNvPr id="87504" name="Line 3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05" name="Line 3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06" name="Line 3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07" name="Line 3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9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08" name="Line 3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0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509" name="Line 3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7366" name="Text Box 590"/>
              <p:cNvSpPr txBox="1">
                <a:spLocks noChangeArrowheads="1"/>
              </p:cNvSpPr>
              <p:nvPr/>
            </p:nvSpPr>
            <p:spPr bwMode="auto">
              <a:xfrm>
                <a:off x="2231" y="1872"/>
                <a:ext cx="38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>
                    <a:latin typeface="Times" charset="0"/>
                  </a:rPr>
                  <a:t>MOFC</a:t>
                </a:r>
              </a:p>
            </p:txBody>
          </p:sp>
          <p:grpSp>
            <p:nvGrpSpPr>
              <p:cNvPr id="87367" name="Group 734"/>
              <p:cNvGrpSpPr>
                <a:grpSpLocks/>
              </p:cNvGrpSpPr>
              <p:nvPr/>
            </p:nvGrpSpPr>
            <p:grpSpPr bwMode="auto">
              <a:xfrm>
                <a:off x="1913" y="2466"/>
                <a:ext cx="1008" cy="456"/>
                <a:chOff x="5328" y="2535"/>
                <a:chExt cx="1008" cy="456"/>
              </a:xfrm>
            </p:grpSpPr>
            <p:sp>
              <p:nvSpPr>
                <p:cNvPr id="87368" name="Line 598"/>
                <p:cNvSpPr>
                  <a:spLocks noChangeShapeType="1"/>
                </p:cNvSpPr>
                <p:nvPr/>
              </p:nvSpPr>
              <p:spPr bwMode="auto">
                <a:xfrm>
                  <a:off x="5333" y="2783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69" name="Freeform 610"/>
                <p:cNvSpPr>
                  <a:spLocks/>
                </p:cNvSpPr>
                <p:nvPr/>
              </p:nvSpPr>
              <p:spPr bwMode="auto">
                <a:xfrm>
                  <a:off x="5333" y="2637"/>
                  <a:ext cx="998" cy="246"/>
                </a:xfrm>
                <a:custGeom>
                  <a:avLst/>
                  <a:gdLst>
                    <a:gd name="T0" fmla="*/ 0 w 3295"/>
                    <a:gd name="T1" fmla="*/ 309 h 544"/>
                    <a:gd name="T2" fmla="*/ 471 w 3295"/>
                    <a:gd name="T3" fmla="*/ 338 h 544"/>
                    <a:gd name="T4" fmla="*/ 941 w 3295"/>
                    <a:gd name="T5" fmla="*/ 340 h 544"/>
                    <a:gd name="T6" fmla="*/ 1412 w 3295"/>
                    <a:gd name="T7" fmla="*/ 83 h 544"/>
                    <a:gd name="T8" fmla="*/ 1883 w 3295"/>
                    <a:gd name="T9" fmla="*/ 0 h 544"/>
                    <a:gd name="T10" fmla="*/ 2354 w 3295"/>
                    <a:gd name="T11" fmla="*/ 134 h 544"/>
                    <a:gd name="T12" fmla="*/ 2824 w 3295"/>
                    <a:gd name="T13" fmla="*/ 502 h 544"/>
                    <a:gd name="T14" fmla="*/ 3295 w 3295"/>
                    <a:gd name="T15" fmla="*/ 544 h 5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544"/>
                    <a:gd name="T26" fmla="*/ 3295 w 3295"/>
                    <a:gd name="T27" fmla="*/ 544 h 5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544">
                      <a:moveTo>
                        <a:pt x="0" y="309"/>
                      </a:moveTo>
                      <a:lnTo>
                        <a:pt x="471" y="338"/>
                      </a:lnTo>
                      <a:lnTo>
                        <a:pt x="941" y="340"/>
                      </a:lnTo>
                      <a:lnTo>
                        <a:pt x="1412" y="83"/>
                      </a:lnTo>
                      <a:lnTo>
                        <a:pt x="1883" y="0"/>
                      </a:lnTo>
                      <a:lnTo>
                        <a:pt x="2354" y="134"/>
                      </a:lnTo>
                      <a:lnTo>
                        <a:pt x="2824" y="502"/>
                      </a:lnTo>
                      <a:lnTo>
                        <a:pt x="3295" y="544"/>
                      </a:lnTo>
                    </a:path>
                  </a:pathLst>
                </a:cu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0" name="Line 611"/>
                <p:cNvSpPr>
                  <a:spLocks noChangeShapeType="1"/>
                </p:cNvSpPr>
                <p:nvPr/>
              </p:nvSpPr>
              <p:spPr bwMode="auto">
                <a:xfrm flipV="1">
                  <a:off x="5333" y="2753"/>
                  <a:ext cx="1" cy="2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1" name="Line 612"/>
                <p:cNvSpPr>
                  <a:spLocks noChangeShapeType="1"/>
                </p:cNvSpPr>
                <p:nvPr/>
              </p:nvSpPr>
              <p:spPr bwMode="auto">
                <a:xfrm>
                  <a:off x="5328" y="2753"/>
                  <a:ext cx="9" cy="2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2" name="Line 613"/>
                <p:cNvSpPr>
                  <a:spLocks noChangeShapeType="1"/>
                </p:cNvSpPr>
                <p:nvPr/>
              </p:nvSpPr>
              <p:spPr bwMode="auto">
                <a:xfrm flipV="1">
                  <a:off x="5476" y="2766"/>
                  <a:ext cx="1" cy="2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3" name="Line 614"/>
                <p:cNvSpPr>
                  <a:spLocks noChangeShapeType="1"/>
                </p:cNvSpPr>
                <p:nvPr/>
              </p:nvSpPr>
              <p:spPr bwMode="auto">
                <a:xfrm>
                  <a:off x="5472" y="2766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4" name="Line 615"/>
                <p:cNvSpPr>
                  <a:spLocks noChangeShapeType="1"/>
                </p:cNvSpPr>
                <p:nvPr/>
              </p:nvSpPr>
              <p:spPr bwMode="auto">
                <a:xfrm flipV="1">
                  <a:off x="5617" y="2733"/>
                  <a:ext cx="1" cy="57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5" name="Line 616"/>
                <p:cNvSpPr>
                  <a:spLocks noChangeShapeType="1"/>
                </p:cNvSpPr>
                <p:nvPr/>
              </p:nvSpPr>
              <p:spPr bwMode="auto">
                <a:xfrm>
                  <a:off x="5614" y="2733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6" name="Line 617"/>
                <p:cNvSpPr>
                  <a:spLocks noChangeShapeType="1"/>
                </p:cNvSpPr>
                <p:nvPr/>
              </p:nvSpPr>
              <p:spPr bwMode="auto">
                <a:xfrm flipV="1">
                  <a:off x="5760" y="2605"/>
                  <a:ext cx="1" cy="68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7" name="Line 618"/>
                <p:cNvSpPr>
                  <a:spLocks noChangeShapeType="1"/>
                </p:cNvSpPr>
                <p:nvPr/>
              </p:nvSpPr>
              <p:spPr bwMode="auto">
                <a:xfrm>
                  <a:off x="5757" y="2605"/>
                  <a:ext cx="7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8" name="Line 619"/>
                <p:cNvSpPr>
                  <a:spLocks noChangeShapeType="1"/>
                </p:cNvSpPr>
                <p:nvPr/>
              </p:nvSpPr>
              <p:spPr bwMode="auto">
                <a:xfrm flipV="1">
                  <a:off x="5903" y="2535"/>
                  <a:ext cx="1" cy="102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79" name="Line 620"/>
                <p:cNvSpPr>
                  <a:spLocks noChangeShapeType="1"/>
                </p:cNvSpPr>
                <p:nvPr/>
              </p:nvSpPr>
              <p:spPr bwMode="auto">
                <a:xfrm>
                  <a:off x="5900" y="2535"/>
                  <a:ext cx="7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0" name="Line 621"/>
                <p:cNvSpPr>
                  <a:spLocks noChangeShapeType="1"/>
                </p:cNvSpPr>
                <p:nvPr/>
              </p:nvSpPr>
              <p:spPr bwMode="auto">
                <a:xfrm flipV="1">
                  <a:off x="6046" y="2631"/>
                  <a:ext cx="1" cy="67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1" name="Line 622"/>
                <p:cNvSpPr>
                  <a:spLocks noChangeShapeType="1"/>
                </p:cNvSpPr>
                <p:nvPr/>
              </p:nvSpPr>
              <p:spPr bwMode="auto">
                <a:xfrm>
                  <a:off x="6042" y="2631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2" name="Line 623"/>
                <p:cNvSpPr>
                  <a:spLocks noChangeShapeType="1"/>
                </p:cNvSpPr>
                <p:nvPr/>
              </p:nvSpPr>
              <p:spPr bwMode="auto">
                <a:xfrm flipV="1">
                  <a:off x="6188" y="2772"/>
                  <a:ext cx="1" cy="9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3" name="Line 624"/>
                <p:cNvSpPr>
                  <a:spLocks noChangeShapeType="1"/>
                </p:cNvSpPr>
                <p:nvPr/>
              </p:nvSpPr>
              <p:spPr bwMode="auto">
                <a:xfrm>
                  <a:off x="6184" y="2772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4" name="Line 625"/>
                <p:cNvSpPr>
                  <a:spLocks noChangeShapeType="1"/>
                </p:cNvSpPr>
                <p:nvPr/>
              </p:nvSpPr>
              <p:spPr bwMode="auto">
                <a:xfrm flipV="1">
                  <a:off x="6331" y="2795"/>
                  <a:ext cx="1" cy="88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5" name="Line 626"/>
                <p:cNvSpPr>
                  <a:spLocks noChangeShapeType="1"/>
                </p:cNvSpPr>
                <p:nvPr/>
              </p:nvSpPr>
              <p:spPr bwMode="auto">
                <a:xfrm>
                  <a:off x="6327" y="2795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6" name="Line 627"/>
                <p:cNvSpPr>
                  <a:spLocks noChangeShapeType="1"/>
                </p:cNvSpPr>
                <p:nvPr/>
              </p:nvSpPr>
              <p:spPr bwMode="auto">
                <a:xfrm>
                  <a:off x="5333" y="2777"/>
                  <a:ext cx="1" cy="2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7" name="Line 628"/>
                <p:cNvSpPr>
                  <a:spLocks noChangeShapeType="1"/>
                </p:cNvSpPr>
                <p:nvPr/>
              </p:nvSpPr>
              <p:spPr bwMode="auto">
                <a:xfrm>
                  <a:off x="5328" y="2801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8" name="Line 629"/>
                <p:cNvSpPr>
                  <a:spLocks noChangeShapeType="1"/>
                </p:cNvSpPr>
                <p:nvPr/>
              </p:nvSpPr>
              <p:spPr bwMode="auto">
                <a:xfrm>
                  <a:off x="5476" y="2789"/>
                  <a:ext cx="1" cy="26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89" name="Line 630"/>
                <p:cNvSpPr>
                  <a:spLocks noChangeShapeType="1"/>
                </p:cNvSpPr>
                <p:nvPr/>
              </p:nvSpPr>
              <p:spPr bwMode="auto">
                <a:xfrm>
                  <a:off x="5472" y="2815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0" name="Line 631"/>
                <p:cNvSpPr>
                  <a:spLocks noChangeShapeType="1"/>
                </p:cNvSpPr>
                <p:nvPr/>
              </p:nvSpPr>
              <p:spPr bwMode="auto">
                <a:xfrm>
                  <a:off x="5617" y="2790"/>
                  <a:ext cx="1" cy="58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1" name="Line 632"/>
                <p:cNvSpPr>
                  <a:spLocks noChangeShapeType="1"/>
                </p:cNvSpPr>
                <p:nvPr/>
              </p:nvSpPr>
              <p:spPr bwMode="auto">
                <a:xfrm>
                  <a:off x="5614" y="2848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2" name="Line 633"/>
                <p:cNvSpPr>
                  <a:spLocks noChangeShapeType="1"/>
                </p:cNvSpPr>
                <p:nvPr/>
              </p:nvSpPr>
              <p:spPr bwMode="auto">
                <a:xfrm>
                  <a:off x="5760" y="2673"/>
                  <a:ext cx="1" cy="70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3" name="Line 634"/>
                <p:cNvSpPr>
                  <a:spLocks noChangeShapeType="1"/>
                </p:cNvSpPr>
                <p:nvPr/>
              </p:nvSpPr>
              <p:spPr bwMode="auto">
                <a:xfrm>
                  <a:off x="5757" y="2743"/>
                  <a:ext cx="7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4" name="Line 635"/>
                <p:cNvSpPr>
                  <a:spLocks noChangeShapeType="1"/>
                </p:cNvSpPr>
                <p:nvPr/>
              </p:nvSpPr>
              <p:spPr bwMode="auto">
                <a:xfrm>
                  <a:off x="5903" y="2637"/>
                  <a:ext cx="1" cy="100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5" name="Line 636"/>
                <p:cNvSpPr>
                  <a:spLocks noChangeShapeType="1"/>
                </p:cNvSpPr>
                <p:nvPr/>
              </p:nvSpPr>
              <p:spPr bwMode="auto">
                <a:xfrm>
                  <a:off x="5900" y="2737"/>
                  <a:ext cx="7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6" name="Line 637"/>
                <p:cNvSpPr>
                  <a:spLocks noChangeShapeType="1"/>
                </p:cNvSpPr>
                <p:nvPr/>
              </p:nvSpPr>
              <p:spPr bwMode="auto">
                <a:xfrm>
                  <a:off x="6046" y="2698"/>
                  <a:ext cx="1" cy="65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7" name="Line 638"/>
                <p:cNvSpPr>
                  <a:spLocks noChangeShapeType="1"/>
                </p:cNvSpPr>
                <p:nvPr/>
              </p:nvSpPr>
              <p:spPr bwMode="auto">
                <a:xfrm>
                  <a:off x="6042" y="2763"/>
                  <a:ext cx="8" cy="2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8" name="Line 639"/>
                <p:cNvSpPr>
                  <a:spLocks noChangeShapeType="1"/>
                </p:cNvSpPr>
                <p:nvPr/>
              </p:nvSpPr>
              <p:spPr bwMode="auto">
                <a:xfrm>
                  <a:off x="6188" y="2865"/>
                  <a:ext cx="1" cy="9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99" name="Line 640"/>
                <p:cNvSpPr>
                  <a:spLocks noChangeShapeType="1"/>
                </p:cNvSpPr>
                <p:nvPr/>
              </p:nvSpPr>
              <p:spPr bwMode="auto">
                <a:xfrm>
                  <a:off x="6184" y="2956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0" name="Line 641"/>
                <p:cNvSpPr>
                  <a:spLocks noChangeShapeType="1"/>
                </p:cNvSpPr>
                <p:nvPr/>
              </p:nvSpPr>
              <p:spPr bwMode="auto">
                <a:xfrm>
                  <a:off x="6331" y="2883"/>
                  <a:ext cx="1" cy="90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1" name="Line 642"/>
                <p:cNvSpPr>
                  <a:spLocks noChangeShapeType="1"/>
                </p:cNvSpPr>
                <p:nvPr/>
              </p:nvSpPr>
              <p:spPr bwMode="auto">
                <a:xfrm>
                  <a:off x="6327" y="297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2" name="Freeform 643"/>
                <p:cNvSpPr>
                  <a:spLocks/>
                </p:cNvSpPr>
                <p:nvPr/>
              </p:nvSpPr>
              <p:spPr bwMode="auto">
                <a:xfrm>
                  <a:off x="5333" y="2771"/>
                  <a:ext cx="998" cy="162"/>
                </a:xfrm>
                <a:custGeom>
                  <a:avLst/>
                  <a:gdLst>
                    <a:gd name="T0" fmla="*/ 0 w 3295"/>
                    <a:gd name="T1" fmla="*/ 50 h 353"/>
                    <a:gd name="T2" fmla="*/ 471 w 3295"/>
                    <a:gd name="T3" fmla="*/ 0 h 353"/>
                    <a:gd name="T4" fmla="*/ 941 w 3295"/>
                    <a:gd name="T5" fmla="*/ 131 h 353"/>
                    <a:gd name="T6" fmla="*/ 1412 w 3295"/>
                    <a:gd name="T7" fmla="*/ 353 h 353"/>
                    <a:gd name="T8" fmla="*/ 1883 w 3295"/>
                    <a:gd name="T9" fmla="*/ 275 h 353"/>
                    <a:gd name="T10" fmla="*/ 2354 w 3295"/>
                    <a:gd name="T11" fmla="*/ 138 h 353"/>
                    <a:gd name="T12" fmla="*/ 2824 w 3295"/>
                    <a:gd name="T13" fmla="*/ 150 h 353"/>
                    <a:gd name="T14" fmla="*/ 3295 w 3295"/>
                    <a:gd name="T15" fmla="*/ 54 h 3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353"/>
                    <a:gd name="T26" fmla="*/ 3295 w 3295"/>
                    <a:gd name="T27" fmla="*/ 353 h 3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353">
                      <a:moveTo>
                        <a:pt x="0" y="50"/>
                      </a:moveTo>
                      <a:lnTo>
                        <a:pt x="471" y="0"/>
                      </a:lnTo>
                      <a:lnTo>
                        <a:pt x="941" y="131"/>
                      </a:lnTo>
                      <a:lnTo>
                        <a:pt x="1412" y="353"/>
                      </a:lnTo>
                      <a:lnTo>
                        <a:pt x="1883" y="275"/>
                      </a:lnTo>
                      <a:lnTo>
                        <a:pt x="2354" y="138"/>
                      </a:lnTo>
                      <a:lnTo>
                        <a:pt x="2824" y="150"/>
                      </a:lnTo>
                      <a:lnTo>
                        <a:pt x="3295" y="54"/>
                      </a:lnTo>
                    </a:path>
                  </a:pathLst>
                </a:cu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3" name="Line 644"/>
                <p:cNvSpPr>
                  <a:spLocks noChangeShapeType="1"/>
                </p:cNvSpPr>
                <p:nvPr/>
              </p:nvSpPr>
              <p:spPr bwMode="auto">
                <a:xfrm flipV="1">
                  <a:off x="5333" y="2782"/>
                  <a:ext cx="1" cy="13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4" name="Line 645"/>
                <p:cNvSpPr>
                  <a:spLocks noChangeShapeType="1"/>
                </p:cNvSpPr>
                <p:nvPr/>
              </p:nvSpPr>
              <p:spPr bwMode="auto">
                <a:xfrm>
                  <a:off x="5328" y="2782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5" name="Line 646"/>
                <p:cNvSpPr>
                  <a:spLocks noChangeShapeType="1"/>
                </p:cNvSpPr>
                <p:nvPr/>
              </p:nvSpPr>
              <p:spPr bwMode="auto">
                <a:xfrm flipV="1">
                  <a:off x="5476" y="2760"/>
                  <a:ext cx="1" cy="1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6" name="Line 647"/>
                <p:cNvSpPr>
                  <a:spLocks noChangeShapeType="1"/>
                </p:cNvSpPr>
                <p:nvPr/>
              </p:nvSpPr>
              <p:spPr bwMode="auto">
                <a:xfrm>
                  <a:off x="5472" y="2760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7" name="Line 648"/>
                <p:cNvSpPr>
                  <a:spLocks noChangeShapeType="1"/>
                </p:cNvSpPr>
                <p:nvPr/>
              </p:nvSpPr>
              <p:spPr bwMode="auto">
                <a:xfrm flipV="1">
                  <a:off x="5617" y="2798"/>
                  <a:ext cx="1" cy="33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8" name="Line 649"/>
                <p:cNvSpPr>
                  <a:spLocks noChangeShapeType="1"/>
                </p:cNvSpPr>
                <p:nvPr/>
              </p:nvSpPr>
              <p:spPr bwMode="auto">
                <a:xfrm>
                  <a:off x="5614" y="2798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09" name="Line 650"/>
                <p:cNvSpPr>
                  <a:spLocks noChangeShapeType="1"/>
                </p:cNvSpPr>
                <p:nvPr/>
              </p:nvSpPr>
              <p:spPr bwMode="auto">
                <a:xfrm flipV="1">
                  <a:off x="5760" y="2875"/>
                  <a:ext cx="1" cy="58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0" name="Line 651"/>
                <p:cNvSpPr>
                  <a:spLocks noChangeShapeType="1"/>
                </p:cNvSpPr>
                <p:nvPr/>
              </p:nvSpPr>
              <p:spPr bwMode="auto">
                <a:xfrm>
                  <a:off x="5757" y="2875"/>
                  <a:ext cx="7" cy="2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1" name="Line 652"/>
                <p:cNvSpPr>
                  <a:spLocks noChangeShapeType="1"/>
                </p:cNvSpPr>
                <p:nvPr/>
              </p:nvSpPr>
              <p:spPr bwMode="auto">
                <a:xfrm flipV="1">
                  <a:off x="5903" y="2817"/>
                  <a:ext cx="1" cy="8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2" name="Line 653"/>
                <p:cNvSpPr>
                  <a:spLocks noChangeShapeType="1"/>
                </p:cNvSpPr>
                <p:nvPr/>
              </p:nvSpPr>
              <p:spPr bwMode="auto">
                <a:xfrm>
                  <a:off x="5900" y="2817"/>
                  <a:ext cx="7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3" name="Line 654"/>
                <p:cNvSpPr>
                  <a:spLocks noChangeShapeType="1"/>
                </p:cNvSpPr>
                <p:nvPr/>
              </p:nvSpPr>
              <p:spPr bwMode="auto">
                <a:xfrm flipV="1">
                  <a:off x="6046" y="2745"/>
                  <a:ext cx="1" cy="9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4" name="Line 655"/>
                <p:cNvSpPr>
                  <a:spLocks noChangeShapeType="1"/>
                </p:cNvSpPr>
                <p:nvPr/>
              </p:nvSpPr>
              <p:spPr bwMode="auto">
                <a:xfrm>
                  <a:off x="6042" y="2745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5" name="Line 656"/>
                <p:cNvSpPr>
                  <a:spLocks noChangeShapeType="1"/>
                </p:cNvSpPr>
                <p:nvPr/>
              </p:nvSpPr>
              <p:spPr bwMode="auto">
                <a:xfrm flipV="1">
                  <a:off x="6188" y="2793"/>
                  <a:ext cx="1" cy="4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6" name="Line 657"/>
                <p:cNvSpPr>
                  <a:spLocks noChangeShapeType="1"/>
                </p:cNvSpPr>
                <p:nvPr/>
              </p:nvSpPr>
              <p:spPr bwMode="auto">
                <a:xfrm>
                  <a:off x="6184" y="2793"/>
                  <a:ext cx="8" cy="2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7" name="Line 658"/>
                <p:cNvSpPr>
                  <a:spLocks noChangeShapeType="1"/>
                </p:cNvSpPr>
                <p:nvPr/>
              </p:nvSpPr>
              <p:spPr bwMode="auto">
                <a:xfrm flipV="1">
                  <a:off x="6331" y="2755"/>
                  <a:ext cx="1" cy="4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8" name="Line 659"/>
                <p:cNvSpPr>
                  <a:spLocks noChangeShapeType="1"/>
                </p:cNvSpPr>
                <p:nvPr/>
              </p:nvSpPr>
              <p:spPr bwMode="auto">
                <a:xfrm>
                  <a:off x="6327" y="2755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19" name="Line 660"/>
                <p:cNvSpPr>
                  <a:spLocks noChangeShapeType="1"/>
                </p:cNvSpPr>
                <p:nvPr/>
              </p:nvSpPr>
              <p:spPr bwMode="auto">
                <a:xfrm>
                  <a:off x="5333" y="2795"/>
                  <a:ext cx="1" cy="1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0" name="Line 661"/>
                <p:cNvSpPr>
                  <a:spLocks noChangeShapeType="1"/>
                </p:cNvSpPr>
                <p:nvPr/>
              </p:nvSpPr>
              <p:spPr bwMode="auto">
                <a:xfrm>
                  <a:off x="5328" y="2806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1" name="Line 662"/>
                <p:cNvSpPr>
                  <a:spLocks noChangeShapeType="1"/>
                </p:cNvSpPr>
                <p:nvPr/>
              </p:nvSpPr>
              <p:spPr bwMode="auto">
                <a:xfrm>
                  <a:off x="5476" y="2771"/>
                  <a:ext cx="1" cy="13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2" name="Line 663"/>
                <p:cNvSpPr>
                  <a:spLocks noChangeShapeType="1"/>
                </p:cNvSpPr>
                <p:nvPr/>
              </p:nvSpPr>
              <p:spPr bwMode="auto">
                <a:xfrm>
                  <a:off x="5472" y="2784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3" name="Line 664"/>
                <p:cNvSpPr>
                  <a:spLocks noChangeShapeType="1"/>
                </p:cNvSpPr>
                <p:nvPr/>
              </p:nvSpPr>
              <p:spPr bwMode="auto">
                <a:xfrm>
                  <a:off x="5617" y="2831"/>
                  <a:ext cx="1" cy="34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4" name="Line 665"/>
                <p:cNvSpPr>
                  <a:spLocks noChangeShapeType="1"/>
                </p:cNvSpPr>
                <p:nvPr/>
              </p:nvSpPr>
              <p:spPr bwMode="auto">
                <a:xfrm>
                  <a:off x="5614" y="2865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5" name="Line 666"/>
                <p:cNvSpPr>
                  <a:spLocks noChangeShapeType="1"/>
                </p:cNvSpPr>
                <p:nvPr/>
              </p:nvSpPr>
              <p:spPr bwMode="auto">
                <a:xfrm>
                  <a:off x="5760" y="2933"/>
                  <a:ext cx="1" cy="5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6" name="Line 667"/>
                <p:cNvSpPr>
                  <a:spLocks noChangeShapeType="1"/>
                </p:cNvSpPr>
                <p:nvPr/>
              </p:nvSpPr>
              <p:spPr bwMode="auto">
                <a:xfrm>
                  <a:off x="5757" y="2990"/>
                  <a:ext cx="7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7" name="Line 668"/>
                <p:cNvSpPr>
                  <a:spLocks noChangeShapeType="1"/>
                </p:cNvSpPr>
                <p:nvPr/>
              </p:nvSpPr>
              <p:spPr bwMode="auto">
                <a:xfrm>
                  <a:off x="5903" y="2897"/>
                  <a:ext cx="1" cy="8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8" name="Line 669"/>
                <p:cNvSpPr>
                  <a:spLocks noChangeShapeType="1"/>
                </p:cNvSpPr>
                <p:nvPr/>
              </p:nvSpPr>
              <p:spPr bwMode="auto">
                <a:xfrm>
                  <a:off x="5900" y="2977"/>
                  <a:ext cx="7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29" name="Line 670"/>
                <p:cNvSpPr>
                  <a:spLocks noChangeShapeType="1"/>
                </p:cNvSpPr>
                <p:nvPr/>
              </p:nvSpPr>
              <p:spPr bwMode="auto">
                <a:xfrm>
                  <a:off x="6046" y="2835"/>
                  <a:ext cx="1" cy="88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0" name="Line 671"/>
                <p:cNvSpPr>
                  <a:spLocks noChangeShapeType="1"/>
                </p:cNvSpPr>
                <p:nvPr/>
              </p:nvSpPr>
              <p:spPr bwMode="auto">
                <a:xfrm>
                  <a:off x="6042" y="2923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1" name="Line 672"/>
                <p:cNvSpPr>
                  <a:spLocks noChangeShapeType="1"/>
                </p:cNvSpPr>
                <p:nvPr/>
              </p:nvSpPr>
              <p:spPr bwMode="auto">
                <a:xfrm>
                  <a:off x="6188" y="2840"/>
                  <a:ext cx="1" cy="4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2" name="Line 673"/>
                <p:cNvSpPr>
                  <a:spLocks noChangeShapeType="1"/>
                </p:cNvSpPr>
                <p:nvPr/>
              </p:nvSpPr>
              <p:spPr bwMode="auto">
                <a:xfrm>
                  <a:off x="6184" y="2887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3" name="Line 674"/>
                <p:cNvSpPr>
                  <a:spLocks noChangeShapeType="1"/>
                </p:cNvSpPr>
                <p:nvPr/>
              </p:nvSpPr>
              <p:spPr bwMode="auto">
                <a:xfrm>
                  <a:off x="6331" y="2796"/>
                  <a:ext cx="1" cy="43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4" name="Line 675"/>
                <p:cNvSpPr>
                  <a:spLocks noChangeShapeType="1"/>
                </p:cNvSpPr>
                <p:nvPr/>
              </p:nvSpPr>
              <p:spPr bwMode="auto">
                <a:xfrm>
                  <a:off x="6327" y="283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5" name="Freeform 676"/>
                <p:cNvSpPr>
                  <a:spLocks/>
                </p:cNvSpPr>
                <p:nvPr/>
              </p:nvSpPr>
              <p:spPr bwMode="auto">
                <a:xfrm>
                  <a:off x="5333" y="2749"/>
                  <a:ext cx="998" cy="164"/>
                </a:xfrm>
                <a:custGeom>
                  <a:avLst/>
                  <a:gdLst>
                    <a:gd name="T0" fmla="*/ 0 w 3295"/>
                    <a:gd name="T1" fmla="*/ 0 h 360"/>
                    <a:gd name="T2" fmla="*/ 471 w 3295"/>
                    <a:gd name="T3" fmla="*/ 148 h 360"/>
                    <a:gd name="T4" fmla="*/ 941 w 3295"/>
                    <a:gd name="T5" fmla="*/ 200 h 360"/>
                    <a:gd name="T6" fmla="*/ 1412 w 3295"/>
                    <a:gd name="T7" fmla="*/ 77 h 360"/>
                    <a:gd name="T8" fmla="*/ 1883 w 3295"/>
                    <a:gd name="T9" fmla="*/ 283 h 360"/>
                    <a:gd name="T10" fmla="*/ 2354 w 3295"/>
                    <a:gd name="T11" fmla="*/ 360 h 360"/>
                    <a:gd name="T12" fmla="*/ 2824 w 3295"/>
                    <a:gd name="T13" fmla="*/ 192 h 360"/>
                    <a:gd name="T14" fmla="*/ 3295 w 3295"/>
                    <a:gd name="T15" fmla="*/ 169 h 36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360"/>
                    <a:gd name="T26" fmla="*/ 3295 w 3295"/>
                    <a:gd name="T27" fmla="*/ 360 h 36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360">
                      <a:moveTo>
                        <a:pt x="0" y="0"/>
                      </a:moveTo>
                      <a:lnTo>
                        <a:pt x="471" y="148"/>
                      </a:lnTo>
                      <a:lnTo>
                        <a:pt x="941" y="200"/>
                      </a:lnTo>
                      <a:lnTo>
                        <a:pt x="1412" y="77"/>
                      </a:lnTo>
                      <a:lnTo>
                        <a:pt x="1883" y="283"/>
                      </a:lnTo>
                      <a:lnTo>
                        <a:pt x="2354" y="360"/>
                      </a:lnTo>
                      <a:lnTo>
                        <a:pt x="2824" y="192"/>
                      </a:lnTo>
                      <a:lnTo>
                        <a:pt x="3295" y="169"/>
                      </a:lnTo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6" name="Line 677"/>
                <p:cNvSpPr>
                  <a:spLocks noChangeShapeType="1"/>
                </p:cNvSpPr>
                <p:nvPr/>
              </p:nvSpPr>
              <p:spPr bwMode="auto">
                <a:xfrm flipV="1">
                  <a:off x="5333" y="2739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7" name="Line 678"/>
                <p:cNvSpPr>
                  <a:spLocks noChangeShapeType="1"/>
                </p:cNvSpPr>
                <p:nvPr/>
              </p:nvSpPr>
              <p:spPr bwMode="auto">
                <a:xfrm>
                  <a:off x="5328" y="273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8" name="Line 679"/>
                <p:cNvSpPr>
                  <a:spLocks noChangeShapeType="1"/>
                </p:cNvSpPr>
                <p:nvPr/>
              </p:nvSpPr>
              <p:spPr bwMode="auto">
                <a:xfrm flipV="1">
                  <a:off x="5476" y="2805"/>
                  <a:ext cx="1" cy="12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39" name="Line 680"/>
                <p:cNvSpPr>
                  <a:spLocks noChangeShapeType="1"/>
                </p:cNvSpPr>
                <p:nvPr/>
              </p:nvSpPr>
              <p:spPr bwMode="auto">
                <a:xfrm>
                  <a:off x="5472" y="2805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0" name="Line 681"/>
                <p:cNvSpPr>
                  <a:spLocks noChangeShapeType="1"/>
                </p:cNvSpPr>
                <p:nvPr/>
              </p:nvSpPr>
              <p:spPr bwMode="auto">
                <a:xfrm flipV="1">
                  <a:off x="5617" y="2795"/>
                  <a:ext cx="1" cy="45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1" name="Line 682"/>
                <p:cNvSpPr>
                  <a:spLocks noChangeShapeType="1"/>
                </p:cNvSpPr>
                <p:nvPr/>
              </p:nvSpPr>
              <p:spPr bwMode="auto">
                <a:xfrm>
                  <a:off x="5614" y="2795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2" name="Line 683"/>
                <p:cNvSpPr>
                  <a:spLocks noChangeShapeType="1"/>
                </p:cNvSpPr>
                <p:nvPr/>
              </p:nvSpPr>
              <p:spPr bwMode="auto">
                <a:xfrm flipV="1">
                  <a:off x="5760" y="2700"/>
                  <a:ext cx="1" cy="84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3" name="Line 684"/>
                <p:cNvSpPr>
                  <a:spLocks noChangeShapeType="1"/>
                </p:cNvSpPr>
                <p:nvPr/>
              </p:nvSpPr>
              <p:spPr bwMode="auto">
                <a:xfrm>
                  <a:off x="5757" y="2700"/>
                  <a:ext cx="7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4" name="Line 685"/>
                <p:cNvSpPr>
                  <a:spLocks noChangeShapeType="1"/>
                </p:cNvSpPr>
                <p:nvPr/>
              </p:nvSpPr>
              <p:spPr bwMode="auto">
                <a:xfrm flipV="1">
                  <a:off x="5903" y="2816"/>
                  <a:ext cx="1" cy="62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5" name="Line 686"/>
                <p:cNvSpPr>
                  <a:spLocks noChangeShapeType="1"/>
                </p:cNvSpPr>
                <p:nvPr/>
              </p:nvSpPr>
              <p:spPr bwMode="auto">
                <a:xfrm>
                  <a:off x="5900" y="2816"/>
                  <a:ext cx="7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6" name="Line 687"/>
                <p:cNvSpPr>
                  <a:spLocks noChangeShapeType="1"/>
                </p:cNvSpPr>
                <p:nvPr/>
              </p:nvSpPr>
              <p:spPr bwMode="auto">
                <a:xfrm flipV="1">
                  <a:off x="6046" y="2843"/>
                  <a:ext cx="1" cy="7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7" name="Line 688"/>
                <p:cNvSpPr>
                  <a:spLocks noChangeShapeType="1"/>
                </p:cNvSpPr>
                <p:nvPr/>
              </p:nvSpPr>
              <p:spPr bwMode="auto">
                <a:xfrm>
                  <a:off x="6042" y="2843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8" name="Line 689"/>
                <p:cNvSpPr>
                  <a:spLocks noChangeShapeType="1"/>
                </p:cNvSpPr>
                <p:nvPr/>
              </p:nvSpPr>
              <p:spPr bwMode="auto">
                <a:xfrm flipV="1">
                  <a:off x="6188" y="2788"/>
                  <a:ext cx="1" cy="5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49" name="Line 690"/>
                <p:cNvSpPr>
                  <a:spLocks noChangeShapeType="1"/>
                </p:cNvSpPr>
                <p:nvPr/>
              </p:nvSpPr>
              <p:spPr bwMode="auto">
                <a:xfrm>
                  <a:off x="6184" y="2788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0" name="Line 691"/>
                <p:cNvSpPr>
                  <a:spLocks noChangeShapeType="1"/>
                </p:cNvSpPr>
                <p:nvPr/>
              </p:nvSpPr>
              <p:spPr bwMode="auto">
                <a:xfrm flipV="1">
                  <a:off x="6331" y="2777"/>
                  <a:ext cx="1" cy="49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1" name="Line 692"/>
                <p:cNvSpPr>
                  <a:spLocks noChangeShapeType="1"/>
                </p:cNvSpPr>
                <p:nvPr/>
              </p:nvSpPr>
              <p:spPr bwMode="auto">
                <a:xfrm>
                  <a:off x="6327" y="2777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2" name="Line 693"/>
                <p:cNvSpPr>
                  <a:spLocks noChangeShapeType="1"/>
                </p:cNvSpPr>
                <p:nvPr/>
              </p:nvSpPr>
              <p:spPr bwMode="auto">
                <a:xfrm>
                  <a:off x="5333" y="2749"/>
                  <a:ext cx="1" cy="12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3" name="Line 694"/>
                <p:cNvSpPr>
                  <a:spLocks noChangeShapeType="1"/>
                </p:cNvSpPr>
                <p:nvPr/>
              </p:nvSpPr>
              <p:spPr bwMode="auto">
                <a:xfrm>
                  <a:off x="5328" y="2761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4" name="Line 695"/>
                <p:cNvSpPr>
                  <a:spLocks noChangeShapeType="1"/>
                </p:cNvSpPr>
                <p:nvPr/>
              </p:nvSpPr>
              <p:spPr bwMode="auto">
                <a:xfrm>
                  <a:off x="5476" y="2817"/>
                  <a:ext cx="1" cy="1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5" name="Line 696"/>
                <p:cNvSpPr>
                  <a:spLocks noChangeShapeType="1"/>
                </p:cNvSpPr>
                <p:nvPr/>
              </p:nvSpPr>
              <p:spPr bwMode="auto">
                <a:xfrm>
                  <a:off x="5472" y="2828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6" name="Line 697"/>
                <p:cNvSpPr>
                  <a:spLocks noChangeShapeType="1"/>
                </p:cNvSpPr>
                <p:nvPr/>
              </p:nvSpPr>
              <p:spPr bwMode="auto">
                <a:xfrm>
                  <a:off x="5617" y="2840"/>
                  <a:ext cx="1" cy="4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7" name="Line 698"/>
                <p:cNvSpPr>
                  <a:spLocks noChangeShapeType="1"/>
                </p:cNvSpPr>
                <p:nvPr/>
              </p:nvSpPr>
              <p:spPr bwMode="auto">
                <a:xfrm>
                  <a:off x="5614" y="2887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8" name="Line 699"/>
                <p:cNvSpPr>
                  <a:spLocks noChangeShapeType="1"/>
                </p:cNvSpPr>
                <p:nvPr/>
              </p:nvSpPr>
              <p:spPr bwMode="auto">
                <a:xfrm>
                  <a:off x="5760" y="2784"/>
                  <a:ext cx="1" cy="84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59" name="Line 700"/>
                <p:cNvSpPr>
                  <a:spLocks noChangeShapeType="1"/>
                </p:cNvSpPr>
                <p:nvPr/>
              </p:nvSpPr>
              <p:spPr bwMode="auto">
                <a:xfrm>
                  <a:off x="5757" y="2868"/>
                  <a:ext cx="7" cy="2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0" name="Line 701"/>
                <p:cNvSpPr>
                  <a:spLocks noChangeShapeType="1"/>
                </p:cNvSpPr>
                <p:nvPr/>
              </p:nvSpPr>
              <p:spPr bwMode="auto">
                <a:xfrm>
                  <a:off x="5903" y="2878"/>
                  <a:ext cx="1" cy="63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1" name="Line 702"/>
                <p:cNvSpPr>
                  <a:spLocks noChangeShapeType="1"/>
                </p:cNvSpPr>
                <p:nvPr/>
              </p:nvSpPr>
              <p:spPr bwMode="auto">
                <a:xfrm>
                  <a:off x="5900" y="2941"/>
                  <a:ext cx="7" cy="2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2" name="Line 703"/>
                <p:cNvSpPr>
                  <a:spLocks noChangeShapeType="1"/>
                </p:cNvSpPr>
                <p:nvPr/>
              </p:nvSpPr>
              <p:spPr bwMode="auto">
                <a:xfrm>
                  <a:off x="6046" y="2913"/>
                  <a:ext cx="1" cy="7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3" name="Line 704"/>
                <p:cNvSpPr>
                  <a:spLocks noChangeShapeType="1"/>
                </p:cNvSpPr>
                <p:nvPr/>
              </p:nvSpPr>
              <p:spPr bwMode="auto">
                <a:xfrm>
                  <a:off x="6042" y="2984"/>
                  <a:ext cx="8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4" name="Line 705"/>
                <p:cNvSpPr>
                  <a:spLocks noChangeShapeType="1"/>
                </p:cNvSpPr>
                <p:nvPr/>
              </p:nvSpPr>
              <p:spPr bwMode="auto">
                <a:xfrm>
                  <a:off x="6188" y="2838"/>
                  <a:ext cx="1" cy="4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5" name="Line 706"/>
                <p:cNvSpPr>
                  <a:spLocks noChangeShapeType="1"/>
                </p:cNvSpPr>
                <p:nvPr/>
              </p:nvSpPr>
              <p:spPr bwMode="auto">
                <a:xfrm>
                  <a:off x="6184" y="2885"/>
                  <a:ext cx="8" cy="2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6" name="Line 707"/>
                <p:cNvSpPr>
                  <a:spLocks noChangeShapeType="1"/>
                </p:cNvSpPr>
                <p:nvPr/>
              </p:nvSpPr>
              <p:spPr bwMode="auto">
                <a:xfrm>
                  <a:off x="6331" y="2826"/>
                  <a:ext cx="1" cy="5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7" name="Line 708"/>
                <p:cNvSpPr>
                  <a:spLocks noChangeShapeType="1"/>
                </p:cNvSpPr>
                <p:nvPr/>
              </p:nvSpPr>
              <p:spPr bwMode="auto">
                <a:xfrm>
                  <a:off x="6327" y="2877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8" name="Oval 709"/>
                <p:cNvSpPr>
                  <a:spLocks noChangeArrowheads="1"/>
                </p:cNvSpPr>
                <p:nvPr/>
              </p:nvSpPr>
              <p:spPr bwMode="auto">
                <a:xfrm>
                  <a:off x="5328" y="2770"/>
                  <a:ext cx="9" cy="13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69" name="Oval 710"/>
                <p:cNvSpPr>
                  <a:spLocks noChangeArrowheads="1"/>
                </p:cNvSpPr>
                <p:nvPr/>
              </p:nvSpPr>
              <p:spPr bwMode="auto">
                <a:xfrm>
                  <a:off x="5472" y="2784"/>
                  <a:ext cx="7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0" name="Oval 711"/>
                <p:cNvSpPr>
                  <a:spLocks noChangeArrowheads="1"/>
                </p:cNvSpPr>
                <p:nvPr/>
              </p:nvSpPr>
              <p:spPr bwMode="auto">
                <a:xfrm>
                  <a:off x="5614" y="2784"/>
                  <a:ext cx="8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1" name="Oval 712"/>
                <p:cNvSpPr>
                  <a:spLocks noChangeArrowheads="1"/>
                </p:cNvSpPr>
                <p:nvPr/>
              </p:nvSpPr>
              <p:spPr bwMode="auto">
                <a:xfrm>
                  <a:off x="5757" y="2667"/>
                  <a:ext cx="7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2" name="Oval 713"/>
                <p:cNvSpPr>
                  <a:spLocks noChangeArrowheads="1"/>
                </p:cNvSpPr>
                <p:nvPr/>
              </p:nvSpPr>
              <p:spPr bwMode="auto">
                <a:xfrm>
                  <a:off x="5900" y="2630"/>
                  <a:ext cx="7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3" name="Oval 714"/>
                <p:cNvSpPr>
                  <a:spLocks noChangeArrowheads="1"/>
                </p:cNvSpPr>
                <p:nvPr/>
              </p:nvSpPr>
              <p:spPr bwMode="auto">
                <a:xfrm>
                  <a:off x="6042" y="2690"/>
                  <a:ext cx="8" cy="13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4" name="Oval 715"/>
                <p:cNvSpPr>
                  <a:spLocks noChangeArrowheads="1"/>
                </p:cNvSpPr>
                <p:nvPr/>
              </p:nvSpPr>
              <p:spPr bwMode="auto">
                <a:xfrm>
                  <a:off x="6184" y="2858"/>
                  <a:ext cx="8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5" name="Oval 716"/>
                <p:cNvSpPr>
                  <a:spLocks noChangeArrowheads="1"/>
                </p:cNvSpPr>
                <p:nvPr/>
              </p:nvSpPr>
              <p:spPr bwMode="auto">
                <a:xfrm>
                  <a:off x="6327" y="2878"/>
                  <a:ext cx="8" cy="11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6" name="Oval 717"/>
                <p:cNvSpPr>
                  <a:spLocks noChangeArrowheads="1"/>
                </p:cNvSpPr>
                <p:nvPr/>
              </p:nvSpPr>
              <p:spPr bwMode="auto">
                <a:xfrm>
                  <a:off x="5328" y="2788"/>
                  <a:ext cx="9" cy="13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7" name="Oval 718"/>
                <p:cNvSpPr>
                  <a:spLocks noChangeArrowheads="1"/>
                </p:cNvSpPr>
                <p:nvPr/>
              </p:nvSpPr>
              <p:spPr bwMode="auto">
                <a:xfrm>
                  <a:off x="5472" y="2766"/>
                  <a:ext cx="7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8" name="Oval 719"/>
                <p:cNvSpPr>
                  <a:spLocks noChangeArrowheads="1"/>
                </p:cNvSpPr>
                <p:nvPr/>
              </p:nvSpPr>
              <p:spPr bwMode="auto">
                <a:xfrm>
                  <a:off x="5614" y="2826"/>
                  <a:ext cx="8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79" name="Oval 720"/>
                <p:cNvSpPr>
                  <a:spLocks noChangeArrowheads="1"/>
                </p:cNvSpPr>
                <p:nvPr/>
              </p:nvSpPr>
              <p:spPr bwMode="auto">
                <a:xfrm>
                  <a:off x="5757" y="2927"/>
                  <a:ext cx="7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0" name="Oval 721"/>
                <p:cNvSpPr>
                  <a:spLocks noChangeArrowheads="1"/>
                </p:cNvSpPr>
                <p:nvPr/>
              </p:nvSpPr>
              <p:spPr bwMode="auto">
                <a:xfrm>
                  <a:off x="5900" y="2890"/>
                  <a:ext cx="7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1" name="Oval 722"/>
                <p:cNvSpPr>
                  <a:spLocks noChangeArrowheads="1"/>
                </p:cNvSpPr>
                <p:nvPr/>
              </p:nvSpPr>
              <p:spPr bwMode="auto">
                <a:xfrm>
                  <a:off x="6042" y="2828"/>
                  <a:ext cx="8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2" name="Oval 723"/>
                <p:cNvSpPr>
                  <a:spLocks noChangeArrowheads="1"/>
                </p:cNvSpPr>
                <p:nvPr/>
              </p:nvSpPr>
              <p:spPr bwMode="auto">
                <a:xfrm>
                  <a:off x="6184" y="2834"/>
                  <a:ext cx="8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3" name="Oval 724"/>
                <p:cNvSpPr>
                  <a:spLocks noChangeArrowheads="1"/>
                </p:cNvSpPr>
                <p:nvPr/>
              </p:nvSpPr>
              <p:spPr bwMode="auto">
                <a:xfrm>
                  <a:off x="6327" y="2790"/>
                  <a:ext cx="8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4" name="Oval 725"/>
                <p:cNvSpPr>
                  <a:spLocks noChangeArrowheads="1"/>
                </p:cNvSpPr>
                <p:nvPr/>
              </p:nvSpPr>
              <p:spPr bwMode="auto">
                <a:xfrm>
                  <a:off x="5328" y="2744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5" name="Oval 726"/>
                <p:cNvSpPr>
                  <a:spLocks noChangeArrowheads="1"/>
                </p:cNvSpPr>
                <p:nvPr/>
              </p:nvSpPr>
              <p:spPr bwMode="auto">
                <a:xfrm>
                  <a:off x="5472" y="2811"/>
                  <a:ext cx="7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6" name="Oval 727"/>
                <p:cNvSpPr>
                  <a:spLocks noChangeArrowheads="1"/>
                </p:cNvSpPr>
                <p:nvPr/>
              </p:nvSpPr>
              <p:spPr bwMode="auto">
                <a:xfrm>
                  <a:off x="5614" y="2835"/>
                  <a:ext cx="8" cy="11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7" name="Oval 728"/>
                <p:cNvSpPr>
                  <a:spLocks noChangeArrowheads="1"/>
                </p:cNvSpPr>
                <p:nvPr/>
              </p:nvSpPr>
              <p:spPr bwMode="auto">
                <a:xfrm>
                  <a:off x="5757" y="2779"/>
                  <a:ext cx="7" cy="11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8" name="Oval 729"/>
                <p:cNvSpPr>
                  <a:spLocks noChangeArrowheads="1"/>
                </p:cNvSpPr>
                <p:nvPr/>
              </p:nvSpPr>
              <p:spPr bwMode="auto">
                <a:xfrm>
                  <a:off x="5900" y="2872"/>
                  <a:ext cx="7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89" name="Oval 730"/>
                <p:cNvSpPr>
                  <a:spLocks noChangeArrowheads="1"/>
                </p:cNvSpPr>
                <p:nvPr/>
              </p:nvSpPr>
              <p:spPr bwMode="auto">
                <a:xfrm>
                  <a:off x="6042" y="2907"/>
                  <a:ext cx="8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90" name="Oval 731"/>
                <p:cNvSpPr>
                  <a:spLocks noChangeArrowheads="1"/>
                </p:cNvSpPr>
                <p:nvPr/>
              </p:nvSpPr>
              <p:spPr bwMode="auto">
                <a:xfrm>
                  <a:off x="6184" y="2831"/>
                  <a:ext cx="8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491" name="Oval 732"/>
                <p:cNvSpPr>
                  <a:spLocks noChangeArrowheads="1"/>
                </p:cNvSpPr>
                <p:nvPr/>
              </p:nvSpPr>
              <p:spPr bwMode="auto">
                <a:xfrm>
                  <a:off x="6327" y="2821"/>
                  <a:ext cx="8" cy="11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7065" name="Group 51"/>
            <p:cNvGrpSpPr>
              <a:grpSpLocks/>
            </p:cNvGrpSpPr>
            <p:nvPr/>
          </p:nvGrpSpPr>
          <p:grpSpPr bwMode="auto">
            <a:xfrm>
              <a:off x="2982" y="1872"/>
              <a:ext cx="1009" cy="1179"/>
              <a:chOff x="2976" y="1872"/>
              <a:chExt cx="1009" cy="1179"/>
            </a:xfrm>
          </p:grpSpPr>
          <p:sp>
            <p:nvSpPr>
              <p:cNvPr id="87212" name="Text Box 591"/>
              <p:cNvSpPr txBox="1">
                <a:spLocks noChangeArrowheads="1"/>
              </p:cNvSpPr>
              <p:nvPr/>
            </p:nvSpPr>
            <p:spPr bwMode="auto">
              <a:xfrm>
                <a:off x="3292" y="1872"/>
                <a:ext cx="37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>
                    <a:latin typeface="Times" charset="0"/>
                  </a:rPr>
                  <a:t>MPFC</a:t>
                </a:r>
              </a:p>
            </p:txBody>
          </p:sp>
          <p:grpSp>
            <p:nvGrpSpPr>
              <p:cNvPr id="87213" name="Group 739"/>
              <p:cNvGrpSpPr>
                <a:grpSpLocks/>
              </p:cNvGrpSpPr>
              <p:nvPr/>
            </p:nvGrpSpPr>
            <p:grpSpPr bwMode="auto">
              <a:xfrm>
                <a:off x="2983" y="2043"/>
                <a:ext cx="1002" cy="1008"/>
                <a:chOff x="1923" y="2043"/>
                <a:chExt cx="1002" cy="1008"/>
              </a:xfrm>
            </p:grpSpPr>
            <p:sp>
              <p:nvSpPr>
                <p:cNvPr id="87339" name="Rectangle 740"/>
                <p:cNvSpPr>
                  <a:spLocks noChangeArrowheads="1"/>
                </p:cNvSpPr>
                <p:nvPr/>
              </p:nvSpPr>
              <p:spPr bwMode="auto">
                <a:xfrm>
                  <a:off x="1923" y="2043"/>
                  <a:ext cx="1002" cy="10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40" name="Freeform 741"/>
                <p:cNvSpPr>
                  <a:spLocks/>
                </p:cNvSpPr>
                <p:nvPr/>
              </p:nvSpPr>
              <p:spPr bwMode="auto">
                <a:xfrm>
                  <a:off x="1923" y="2043"/>
                  <a:ext cx="1002" cy="1007"/>
                </a:xfrm>
                <a:custGeom>
                  <a:avLst/>
                  <a:gdLst>
                    <a:gd name="T0" fmla="*/ 0 w 3295"/>
                    <a:gd name="T1" fmla="*/ 0 h 2215"/>
                    <a:gd name="T2" fmla="*/ 3295 w 3295"/>
                    <a:gd name="T3" fmla="*/ 0 h 2215"/>
                    <a:gd name="T4" fmla="*/ 3295 w 3295"/>
                    <a:gd name="T5" fmla="*/ 2215 h 2215"/>
                    <a:gd name="T6" fmla="*/ 0 w 3295"/>
                    <a:gd name="T7" fmla="*/ 2215 h 2215"/>
                    <a:gd name="T8" fmla="*/ 0 w 3295"/>
                    <a:gd name="T9" fmla="*/ 0 h 2215"/>
                    <a:gd name="T10" fmla="*/ 0 w 3295"/>
                    <a:gd name="T11" fmla="*/ 2215 h 2215"/>
                    <a:gd name="T12" fmla="*/ 16 w 3295"/>
                    <a:gd name="T13" fmla="*/ 2215 h 22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95"/>
                    <a:gd name="T22" fmla="*/ 0 h 2215"/>
                    <a:gd name="T23" fmla="*/ 3295 w 3295"/>
                    <a:gd name="T24" fmla="*/ 2215 h 22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95" h="2215">
                      <a:moveTo>
                        <a:pt x="0" y="0"/>
                      </a:moveTo>
                      <a:lnTo>
                        <a:pt x="3295" y="0"/>
                      </a:lnTo>
                      <a:lnTo>
                        <a:pt x="3295" y="2215"/>
                      </a:lnTo>
                      <a:lnTo>
                        <a:pt x="0" y="2215"/>
                      </a:lnTo>
                      <a:lnTo>
                        <a:pt x="0" y="0"/>
                      </a:lnTo>
                      <a:lnTo>
                        <a:pt x="0" y="2215"/>
                      </a:lnTo>
                      <a:lnTo>
                        <a:pt x="16" y="221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41" name="Line 742"/>
                <p:cNvSpPr>
                  <a:spLocks noChangeShapeType="1"/>
                </p:cNvSpPr>
                <p:nvPr/>
              </p:nvSpPr>
              <p:spPr bwMode="auto">
                <a:xfrm>
                  <a:off x="1923" y="2715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42" name="Line 743"/>
                <p:cNvSpPr>
                  <a:spLocks noChangeShapeType="1"/>
                </p:cNvSpPr>
                <p:nvPr/>
              </p:nvSpPr>
              <p:spPr bwMode="auto">
                <a:xfrm>
                  <a:off x="1923" y="2378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43" name="Line 744"/>
                <p:cNvSpPr>
                  <a:spLocks noChangeShapeType="1"/>
                </p:cNvSpPr>
                <p:nvPr/>
              </p:nvSpPr>
              <p:spPr bwMode="auto">
                <a:xfrm>
                  <a:off x="1923" y="204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44" name="Line 745"/>
                <p:cNvSpPr>
                  <a:spLocks noChangeShapeType="1"/>
                </p:cNvSpPr>
                <p:nvPr/>
              </p:nvSpPr>
              <p:spPr bwMode="auto">
                <a:xfrm>
                  <a:off x="1923" y="3050"/>
                  <a:ext cx="10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45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1923" y="3042"/>
                  <a:ext cx="1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346" name="Group 747"/>
                <p:cNvGrpSpPr>
                  <a:grpSpLocks/>
                </p:cNvGrpSpPr>
                <p:nvPr/>
              </p:nvGrpSpPr>
              <p:grpSpPr bwMode="auto">
                <a:xfrm>
                  <a:off x="2067" y="3027"/>
                  <a:ext cx="715" cy="23"/>
                  <a:chOff x="1099" y="3029"/>
                  <a:chExt cx="827" cy="8"/>
                </a:xfrm>
              </p:grpSpPr>
              <p:sp>
                <p:nvSpPr>
                  <p:cNvPr id="87359" name="Line 7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60" name="Line 7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61" name="Line 7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62" name="Line 7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9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63" name="Line 7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0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64" name="Line 7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7347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2925" y="3042"/>
                  <a:ext cx="0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48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2925" y="2714"/>
                  <a:ext cx="0" cy="2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349" name="Group 756"/>
                <p:cNvGrpSpPr>
                  <a:grpSpLocks/>
                </p:cNvGrpSpPr>
                <p:nvPr/>
              </p:nvGrpSpPr>
              <p:grpSpPr bwMode="auto">
                <a:xfrm>
                  <a:off x="2910" y="2377"/>
                  <a:ext cx="15" cy="339"/>
                  <a:chOff x="899" y="2373"/>
                  <a:chExt cx="6" cy="334"/>
                </a:xfrm>
              </p:grpSpPr>
              <p:sp>
                <p:nvSpPr>
                  <p:cNvPr id="87357" name="Line 757"/>
                  <p:cNvSpPr>
                    <a:spLocks noChangeShapeType="1"/>
                  </p:cNvSpPr>
                  <p:nvPr/>
                </p:nvSpPr>
                <p:spPr bwMode="auto">
                  <a:xfrm>
                    <a:off x="899" y="2706"/>
                    <a:ext cx="6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58" name="Line 758"/>
                  <p:cNvSpPr>
                    <a:spLocks noChangeShapeType="1"/>
                  </p:cNvSpPr>
                  <p:nvPr/>
                </p:nvSpPr>
                <p:spPr bwMode="auto">
                  <a:xfrm>
                    <a:off x="899" y="2373"/>
                    <a:ext cx="6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350" name="Group 759"/>
                <p:cNvGrpSpPr>
                  <a:grpSpLocks/>
                </p:cNvGrpSpPr>
                <p:nvPr/>
              </p:nvGrpSpPr>
              <p:grpSpPr bwMode="auto">
                <a:xfrm>
                  <a:off x="2068" y="2044"/>
                  <a:ext cx="715" cy="23"/>
                  <a:chOff x="1099" y="3029"/>
                  <a:chExt cx="827" cy="8"/>
                </a:xfrm>
              </p:grpSpPr>
              <p:sp>
                <p:nvSpPr>
                  <p:cNvPr id="87351" name="Line 7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52" name="Line 76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53" name="Line 7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54" name="Line 7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9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55" name="Line 7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0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356" name="Line 7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214" name="Group 933"/>
              <p:cNvGrpSpPr>
                <a:grpSpLocks/>
              </p:cNvGrpSpPr>
              <p:nvPr/>
            </p:nvGrpSpPr>
            <p:grpSpPr bwMode="auto">
              <a:xfrm>
                <a:off x="2976" y="2344"/>
                <a:ext cx="1008" cy="486"/>
                <a:chOff x="5296" y="3253"/>
                <a:chExt cx="1164" cy="482"/>
              </a:xfrm>
            </p:grpSpPr>
            <p:sp>
              <p:nvSpPr>
                <p:cNvPr id="87215" name="Line 798"/>
                <p:cNvSpPr>
                  <a:spLocks noChangeShapeType="1"/>
                </p:cNvSpPr>
                <p:nvPr/>
              </p:nvSpPr>
              <p:spPr bwMode="auto">
                <a:xfrm>
                  <a:off x="5301" y="3620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16" name="Freeform 810"/>
                <p:cNvSpPr>
                  <a:spLocks/>
                </p:cNvSpPr>
                <p:nvPr/>
              </p:nvSpPr>
              <p:spPr bwMode="auto">
                <a:xfrm>
                  <a:off x="5301" y="3337"/>
                  <a:ext cx="1154" cy="292"/>
                </a:xfrm>
                <a:custGeom>
                  <a:avLst/>
                  <a:gdLst>
                    <a:gd name="T0" fmla="*/ 0 w 3295"/>
                    <a:gd name="T1" fmla="*/ 626 h 649"/>
                    <a:gd name="T2" fmla="*/ 471 w 3295"/>
                    <a:gd name="T3" fmla="*/ 631 h 649"/>
                    <a:gd name="T4" fmla="*/ 941 w 3295"/>
                    <a:gd name="T5" fmla="*/ 621 h 649"/>
                    <a:gd name="T6" fmla="*/ 1412 w 3295"/>
                    <a:gd name="T7" fmla="*/ 649 h 649"/>
                    <a:gd name="T8" fmla="*/ 1883 w 3295"/>
                    <a:gd name="T9" fmla="*/ 327 h 649"/>
                    <a:gd name="T10" fmla="*/ 2354 w 3295"/>
                    <a:gd name="T11" fmla="*/ 80 h 649"/>
                    <a:gd name="T12" fmla="*/ 2824 w 3295"/>
                    <a:gd name="T13" fmla="*/ 0 h 649"/>
                    <a:gd name="T14" fmla="*/ 3295 w 3295"/>
                    <a:gd name="T15" fmla="*/ 267 h 6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649"/>
                    <a:gd name="T26" fmla="*/ 3295 w 3295"/>
                    <a:gd name="T27" fmla="*/ 649 h 6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649">
                      <a:moveTo>
                        <a:pt x="0" y="626"/>
                      </a:moveTo>
                      <a:lnTo>
                        <a:pt x="471" y="631"/>
                      </a:lnTo>
                      <a:lnTo>
                        <a:pt x="941" y="621"/>
                      </a:lnTo>
                      <a:lnTo>
                        <a:pt x="1412" y="649"/>
                      </a:lnTo>
                      <a:lnTo>
                        <a:pt x="1883" y="327"/>
                      </a:lnTo>
                      <a:lnTo>
                        <a:pt x="2354" y="80"/>
                      </a:lnTo>
                      <a:lnTo>
                        <a:pt x="2824" y="0"/>
                      </a:lnTo>
                      <a:lnTo>
                        <a:pt x="3295" y="267"/>
                      </a:lnTo>
                    </a:path>
                  </a:pathLst>
                </a:cu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17" name="Line 811"/>
                <p:cNvSpPr>
                  <a:spLocks noChangeShapeType="1"/>
                </p:cNvSpPr>
                <p:nvPr/>
              </p:nvSpPr>
              <p:spPr bwMode="auto">
                <a:xfrm flipV="1">
                  <a:off x="5301" y="3596"/>
                  <a:ext cx="1" cy="2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18" name="Line 812"/>
                <p:cNvSpPr>
                  <a:spLocks noChangeShapeType="1"/>
                </p:cNvSpPr>
                <p:nvPr/>
              </p:nvSpPr>
              <p:spPr bwMode="auto">
                <a:xfrm>
                  <a:off x="5296" y="3596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19" name="Line 813"/>
                <p:cNvSpPr>
                  <a:spLocks noChangeShapeType="1"/>
                </p:cNvSpPr>
                <p:nvPr/>
              </p:nvSpPr>
              <p:spPr bwMode="auto">
                <a:xfrm flipV="1">
                  <a:off x="5466" y="3599"/>
                  <a:ext cx="1" cy="22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0" name="Line 814"/>
                <p:cNvSpPr>
                  <a:spLocks noChangeShapeType="1"/>
                </p:cNvSpPr>
                <p:nvPr/>
              </p:nvSpPr>
              <p:spPr bwMode="auto">
                <a:xfrm>
                  <a:off x="5461" y="3599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1" name="Line 815"/>
                <p:cNvSpPr>
                  <a:spLocks noChangeShapeType="1"/>
                </p:cNvSpPr>
                <p:nvPr/>
              </p:nvSpPr>
              <p:spPr bwMode="auto">
                <a:xfrm flipV="1">
                  <a:off x="5630" y="3566"/>
                  <a:ext cx="1" cy="5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2" name="Line 816"/>
                <p:cNvSpPr>
                  <a:spLocks noChangeShapeType="1"/>
                </p:cNvSpPr>
                <p:nvPr/>
              </p:nvSpPr>
              <p:spPr bwMode="auto">
                <a:xfrm>
                  <a:off x="5626" y="3566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3" name="Line 817"/>
                <p:cNvSpPr>
                  <a:spLocks noChangeShapeType="1"/>
                </p:cNvSpPr>
                <p:nvPr/>
              </p:nvSpPr>
              <p:spPr bwMode="auto">
                <a:xfrm flipV="1">
                  <a:off x="5795" y="3558"/>
                  <a:ext cx="1" cy="7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4" name="Line 818"/>
                <p:cNvSpPr>
                  <a:spLocks noChangeShapeType="1"/>
                </p:cNvSpPr>
                <p:nvPr/>
              </p:nvSpPr>
              <p:spPr bwMode="auto">
                <a:xfrm>
                  <a:off x="5791" y="355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5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5960" y="3370"/>
                  <a:ext cx="1" cy="11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6" name="Line 820"/>
                <p:cNvSpPr>
                  <a:spLocks noChangeShapeType="1"/>
                </p:cNvSpPr>
                <p:nvPr/>
              </p:nvSpPr>
              <p:spPr bwMode="auto">
                <a:xfrm>
                  <a:off x="5956" y="3370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7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6125" y="3279"/>
                  <a:ext cx="1" cy="9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8" name="Line 822"/>
                <p:cNvSpPr>
                  <a:spLocks noChangeShapeType="1"/>
                </p:cNvSpPr>
                <p:nvPr/>
              </p:nvSpPr>
              <p:spPr bwMode="auto">
                <a:xfrm>
                  <a:off x="6121" y="327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29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6290" y="3253"/>
                  <a:ext cx="1" cy="8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0" name="Line 824"/>
                <p:cNvSpPr>
                  <a:spLocks noChangeShapeType="1"/>
                </p:cNvSpPr>
                <p:nvPr/>
              </p:nvSpPr>
              <p:spPr bwMode="auto">
                <a:xfrm>
                  <a:off x="6285" y="3253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1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6455" y="3388"/>
                  <a:ext cx="1" cy="69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2" name="Line 826"/>
                <p:cNvSpPr>
                  <a:spLocks noChangeShapeType="1"/>
                </p:cNvSpPr>
                <p:nvPr/>
              </p:nvSpPr>
              <p:spPr bwMode="auto">
                <a:xfrm>
                  <a:off x="6450" y="3388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3" name="Line 827"/>
                <p:cNvSpPr>
                  <a:spLocks noChangeShapeType="1"/>
                </p:cNvSpPr>
                <p:nvPr/>
              </p:nvSpPr>
              <p:spPr bwMode="auto">
                <a:xfrm>
                  <a:off x="5301" y="3619"/>
                  <a:ext cx="1" cy="22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4" name="Line 828"/>
                <p:cNvSpPr>
                  <a:spLocks noChangeShapeType="1"/>
                </p:cNvSpPr>
                <p:nvPr/>
              </p:nvSpPr>
              <p:spPr bwMode="auto">
                <a:xfrm>
                  <a:off x="5296" y="3641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5" name="Line 829"/>
                <p:cNvSpPr>
                  <a:spLocks noChangeShapeType="1"/>
                </p:cNvSpPr>
                <p:nvPr/>
              </p:nvSpPr>
              <p:spPr bwMode="auto">
                <a:xfrm>
                  <a:off x="5466" y="3621"/>
                  <a:ext cx="1" cy="2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6" name="Line 830"/>
                <p:cNvSpPr>
                  <a:spLocks noChangeShapeType="1"/>
                </p:cNvSpPr>
                <p:nvPr/>
              </p:nvSpPr>
              <p:spPr bwMode="auto">
                <a:xfrm>
                  <a:off x="5461" y="3644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7" name="Line 831"/>
                <p:cNvSpPr>
                  <a:spLocks noChangeShapeType="1"/>
                </p:cNvSpPr>
                <p:nvPr/>
              </p:nvSpPr>
              <p:spPr bwMode="auto">
                <a:xfrm>
                  <a:off x="5630" y="3617"/>
                  <a:ext cx="1" cy="50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8" name="Line 832"/>
                <p:cNvSpPr>
                  <a:spLocks noChangeShapeType="1"/>
                </p:cNvSpPr>
                <p:nvPr/>
              </p:nvSpPr>
              <p:spPr bwMode="auto">
                <a:xfrm>
                  <a:off x="5626" y="3667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39" name="Line 833"/>
                <p:cNvSpPr>
                  <a:spLocks noChangeShapeType="1"/>
                </p:cNvSpPr>
                <p:nvPr/>
              </p:nvSpPr>
              <p:spPr bwMode="auto">
                <a:xfrm>
                  <a:off x="5795" y="3629"/>
                  <a:ext cx="1" cy="72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0" name="Line 834"/>
                <p:cNvSpPr>
                  <a:spLocks noChangeShapeType="1"/>
                </p:cNvSpPr>
                <p:nvPr/>
              </p:nvSpPr>
              <p:spPr bwMode="auto">
                <a:xfrm>
                  <a:off x="5791" y="3701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1" name="Line 835"/>
                <p:cNvSpPr>
                  <a:spLocks noChangeShapeType="1"/>
                </p:cNvSpPr>
                <p:nvPr/>
              </p:nvSpPr>
              <p:spPr bwMode="auto">
                <a:xfrm>
                  <a:off x="5960" y="3484"/>
                  <a:ext cx="1" cy="115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2" name="Line 836"/>
                <p:cNvSpPr>
                  <a:spLocks noChangeShapeType="1"/>
                </p:cNvSpPr>
                <p:nvPr/>
              </p:nvSpPr>
              <p:spPr bwMode="auto">
                <a:xfrm>
                  <a:off x="5956" y="359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3" name="Line 837"/>
                <p:cNvSpPr>
                  <a:spLocks noChangeShapeType="1"/>
                </p:cNvSpPr>
                <p:nvPr/>
              </p:nvSpPr>
              <p:spPr bwMode="auto">
                <a:xfrm>
                  <a:off x="6125" y="3373"/>
                  <a:ext cx="1" cy="9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4" name="Line 838"/>
                <p:cNvSpPr>
                  <a:spLocks noChangeShapeType="1"/>
                </p:cNvSpPr>
                <p:nvPr/>
              </p:nvSpPr>
              <p:spPr bwMode="auto">
                <a:xfrm>
                  <a:off x="6121" y="3466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5" name="Line 839"/>
                <p:cNvSpPr>
                  <a:spLocks noChangeShapeType="1"/>
                </p:cNvSpPr>
                <p:nvPr/>
              </p:nvSpPr>
              <p:spPr bwMode="auto">
                <a:xfrm>
                  <a:off x="6290" y="3337"/>
                  <a:ext cx="1" cy="8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6" name="Line 840"/>
                <p:cNvSpPr>
                  <a:spLocks noChangeShapeType="1"/>
                </p:cNvSpPr>
                <p:nvPr/>
              </p:nvSpPr>
              <p:spPr bwMode="auto">
                <a:xfrm>
                  <a:off x="6285" y="3421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7" name="Line 841"/>
                <p:cNvSpPr>
                  <a:spLocks noChangeShapeType="1"/>
                </p:cNvSpPr>
                <p:nvPr/>
              </p:nvSpPr>
              <p:spPr bwMode="auto">
                <a:xfrm>
                  <a:off x="6455" y="3457"/>
                  <a:ext cx="1" cy="69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8" name="Line 842"/>
                <p:cNvSpPr>
                  <a:spLocks noChangeShapeType="1"/>
                </p:cNvSpPr>
                <p:nvPr/>
              </p:nvSpPr>
              <p:spPr bwMode="auto">
                <a:xfrm>
                  <a:off x="6450" y="3526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49" name="Freeform 843"/>
                <p:cNvSpPr>
                  <a:spLocks/>
                </p:cNvSpPr>
                <p:nvPr/>
              </p:nvSpPr>
              <p:spPr bwMode="auto">
                <a:xfrm>
                  <a:off x="5301" y="3470"/>
                  <a:ext cx="1154" cy="204"/>
                </a:xfrm>
                <a:custGeom>
                  <a:avLst/>
                  <a:gdLst>
                    <a:gd name="T0" fmla="*/ 0 w 3295"/>
                    <a:gd name="T1" fmla="*/ 351 h 452"/>
                    <a:gd name="T2" fmla="*/ 471 w 3295"/>
                    <a:gd name="T3" fmla="*/ 315 h 452"/>
                    <a:gd name="T4" fmla="*/ 941 w 3295"/>
                    <a:gd name="T5" fmla="*/ 387 h 452"/>
                    <a:gd name="T6" fmla="*/ 1412 w 3295"/>
                    <a:gd name="T7" fmla="*/ 452 h 452"/>
                    <a:gd name="T8" fmla="*/ 1883 w 3295"/>
                    <a:gd name="T9" fmla="*/ 199 h 452"/>
                    <a:gd name="T10" fmla="*/ 2354 w 3295"/>
                    <a:gd name="T11" fmla="*/ 0 h 452"/>
                    <a:gd name="T12" fmla="*/ 2824 w 3295"/>
                    <a:gd name="T13" fmla="*/ 254 h 452"/>
                    <a:gd name="T14" fmla="*/ 3295 w 3295"/>
                    <a:gd name="T15" fmla="*/ 282 h 45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452"/>
                    <a:gd name="T26" fmla="*/ 3295 w 3295"/>
                    <a:gd name="T27" fmla="*/ 452 h 45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452">
                      <a:moveTo>
                        <a:pt x="0" y="351"/>
                      </a:moveTo>
                      <a:lnTo>
                        <a:pt x="471" y="315"/>
                      </a:lnTo>
                      <a:lnTo>
                        <a:pt x="941" y="387"/>
                      </a:lnTo>
                      <a:lnTo>
                        <a:pt x="1412" y="452"/>
                      </a:lnTo>
                      <a:lnTo>
                        <a:pt x="1883" y="199"/>
                      </a:lnTo>
                      <a:lnTo>
                        <a:pt x="2354" y="0"/>
                      </a:lnTo>
                      <a:lnTo>
                        <a:pt x="2824" y="254"/>
                      </a:lnTo>
                      <a:lnTo>
                        <a:pt x="3295" y="282"/>
                      </a:lnTo>
                    </a:path>
                  </a:pathLst>
                </a:cu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0" name="Line 844"/>
                <p:cNvSpPr>
                  <a:spLocks noChangeShapeType="1"/>
                </p:cNvSpPr>
                <p:nvPr/>
              </p:nvSpPr>
              <p:spPr bwMode="auto">
                <a:xfrm flipV="1">
                  <a:off x="5301" y="3619"/>
                  <a:ext cx="1" cy="9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1" name="Line 845"/>
                <p:cNvSpPr>
                  <a:spLocks noChangeShapeType="1"/>
                </p:cNvSpPr>
                <p:nvPr/>
              </p:nvSpPr>
              <p:spPr bwMode="auto">
                <a:xfrm>
                  <a:off x="5296" y="3619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2" name="Line 846"/>
                <p:cNvSpPr>
                  <a:spLocks noChangeShapeType="1"/>
                </p:cNvSpPr>
                <p:nvPr/>
              </p:nvSpPr>
              <p:spPr bwMode="auto">
                <a:xfrm flipV="1">
                  <a:off x="5466" y="3602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3" name="Line 847"/>
                <p:cNvSpPr>
                  <a:spLocks noChangeShapeType="1"/>
                </p:cNvSpPr>
                <p:nvPr/>
              </p:nvSpPr>
              <p:spPr bwMode="auto">
                <a:xfrm>
                  <a:off x="5461" y="3602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4" name="Line 848"/>
                <p:cNvSpPr>
                  <a:spLocks noChangeShapeType="1"/>
                </p:cNvSpPr>
                <p:nvPr/>
              </p:nvSpPr>
              <p:spPr bwMode="auto">
                <a:xfrm flipV="1">
                  <a:off x="5630" y="3619"/>
                  <a:ext cx="1" cy="25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5" name="Line 849"/>
                <p:cNvSpPr>
                  <a:spLocks noChangeShapeType="1"/>
                </p:cNvSpPr>
                <p:nvPr/>
              </p:nvSpPr>
              <p:spPr bwMode="auto">
                <a:xfrm>
                  <a:off x="5626" y="361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6" name="Line 850"/>
                <p:cNvSpPr>
                  <a:spLocks noChangeShapeType="1"/>
                </p:cNvSpPr>
                <p:nvPr/>
              </p:nvSpPr>
              <p:spPr bwMode="auto">
                <a:xfrm flipV="1">
                  <a:off x="5795" y="3613"/>
                  <a:ext cx="1" cy="6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7" name="Line 851"/>
                <p:cNvSpPr>
                  <a:spLocks noChangeShapeType="1"/>
                </p:cNvSpPr>
                <p:nvPr/>
              </p:nvSpPr>
              <p:spPr bwMode="auto">
                <a:xfrm>
                  <a:off x="5791" y="361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8" name="Line 852"/>
                <p:cNvSpPr>
                  <a:spLocks noChangeShapeType="1"/>
                </p:cNvSpPr>
                <p:nvPr/>
              </p:nvSpPr>
              <p:spPr bwMode="auto">
                <a:xfrm flipV="1">
                  <a:off x="5960" y="3475"/>
                  <a:ext cx="1" cy="85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59" name="Line 853"/>
                <p:cNvSpPr>
                  <a:spLocks noChangeShapeType="1"/>
                </p:cNvSpPr>
                <p:nvPr/>
              </p:nvSpPr>
              <p:spPr bwMode="auto">
                <a:xfrm>
                  <a:off x="5956" y="3475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0" name="Line 854"/>
                <p:cNvSpPr>
                  <a:spLocks noChangeShapeType="1"/>
                </p:cNvSpPr>
                <p:nvPr/>
              </p:nvSpPr>
              <p:spPr bwMode="auto">
                <a:xfrm flipV="1">
                  <a:off x="6125" y="3371"/>
                  <a:ext cx="1" cy="99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1" name="Line 855"/>
                <p:cNvSpPr>
                  <a:spLocks noChangeShapeType="1"/>
                </p:cNvSpPr>
                <p:nvPr/>
              </p:nvSpPr>
              <p:spPr bwMode="auto">
                <a:xfrm>
                  <a:off x="6121" y="3371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2" name="Line 856"/>
                <p:cNvSpPr>
                  <a:spLocks noChangeShapeType="1"/>
                </p:cNvSpPr>
                <p:nvPr/>
              </p:nvSpPr>
              <p:spPr bwMode="auto">
                <a:xfrm flipV="1">
                  <a:off x="6290" y="3533"/>
                  <a:ext cx="1" cy="52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3" name="Line 857"/>
                <p:cNvSpPr>
                  <a:spLocks noChangeShapeType="1"/>
                </p:cNvSpPr>
                <p:nvPr/>
              </p:nvSpPr>
              <p:spPr bwMode="auto">
                <a:xfrm>
                  <a:off x="6285" y="3533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4" name="Line 858"/>
                <p:cNvSpPr>
                  <a:spLocks noChangeShapeType="1"/>
                </p:cNvSpPr>
                <p:nvPr/>
              </p:nvSpPr>
              <p:spPr bwMode="auto">
                <a:xfrm flipV="1">
                  <a:off x="6455" y="3564"/>
                  <a:ext cx="1" cy="33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5" name="Line 859"/>
                <p:cNvSpPr>
                  <a:spLocks noChangeShapeType="1"/>
                </p:cNvSpPr>
                <p:nvPr/>
              </p:nvSpPr>
              <p:spPr bwMode="auto">
                <a:xfrm>
                  <a:off x="6450" y="3564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6" name="Line 860"/>
                <p:cNvSpPr>
                  <a:spLocks noChangeShapeType="1"/>
                </p:cNvSpPr>
                <p:nvPr/>
              </p:nvSpPr>
              <p:spPr bwMode="auto">
                <a:xfrm>
                  <a:off x="5301" y="3628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7" name="Line 861"/>
                <p:cNvSpPr>
                  <a:spLocks noChangeShapeType="1"/>
                </p:cNvSpPr>
                <p:nvPr/>
              </p:nvSpPr>
              <p:spPr bwMode="auto">
                <a:xfrm>
                  <a:off x="5296" y="3638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8" name="Line 862"/>
                <p:cNvSpPr>
                  <a:spLocks noChangeShapeType="1"/>
                </p:cNvSpPr>
                <p:nvPr/>
              </p:nvSpPr>
              <p:spPr bwMode="auto">
                <a:xfrm>
                  <a:off x="5466" y="3612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69" name="Line 863"/>
                <p:cNvSpPr>
                  <a:spLocks noChangeShapeType="1"/>
                </p:cNvSpPr>
                <p:nvPr/>
              </p:nvSpPr>
              <p:spPr bwMode="auto">
                <a:xfrm>
                  <a:off x="5461" y="3622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0" name="Line 864"/>
                <p:cNvSpPr>
                  <a:spLocks noChangeShapeType="1"/>
                </p:cNvSpPr>
                <p:nvPr/>
              </p:nvSpPr>
              <p:spPr bwMode="auto">
                <a:xfrm>
                  <a:off x="5630" y="3644"/>
                  <a:ext cx="1" cy="2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1" name="Line 865"/>
                <p:cNvSpPr>
                  <a:spLocks noChangeShapeType="1"/>
                </p:cNvSpPr>
                <p:nvPr/>
              </p:nvSpPr>
              <p:spPr bwMode="auto">
                <a:xfrm>
                  <a:off x="5626" y="3671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2" name="Line 866"/>
                <p:cNvSpPr>
                  <a:spLocks noChangeShapeType="1"/>
                </p:cNvSpPr>
                <p:nvPr/>
              </p:nvSpPr>
              <p:spPr bwMode="auto">
                <a:xfrm>
                  <a:off x="5795" y="3674"/>
                  <a:ext cx="1" cy="60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3" name="Line 867"/>
                <p:cNvSpPr>
                  <a:spLocks noChangeShapeType="1"/>
                </p:cNvSpPr>
                <p:nvPr/>
              </p:nvSpPr>
              <p:spPr bwMode="auto">
                <a:xfrm>
                  <a:off x="5791" y="3734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4" name="Line 868"/>
                <p:cNvSpPr>
                  <a:spLocks noChangeShapeType="1"/>
                </p:cNvSpPr>
                <p:nvPr/>
              </p:nvSpPr>
              <p:spPr bwMode="auto">
                <a:xfrm>
                  <a:off x="5960" y="3560"/>
                  <a:ext cx="1" cy="85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5" name="Line 869"/>
                <p:cNvSpPr>
                  <a:spLocks noChangeShapeType="1"/>
                </p:cNvSpPr>
                <p:nvPr/>
              </p:nvSpPr>
              <p:spPr bwMode="auto">
                <a:xfrm>
                  <a:off x="5956" y="3645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6" name="Line 870"/>
                <p:cNvSpPr>
                  <a:spLocks noChangeShapeType="1"/>
                </p:cNvSpPr>
                <p:nvPr/>
              </p:nvSpPr>
              <p:spPr bwMode="auto">
                <a:xfrm>
                  <a:off x="6125" y="3470"/>
                  <a:ext cx="1" cy="99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7" name="Line 871"/>
                <p:cNvSpPr>
                  <a:spLocks noChangeShapeType="1"/>
                </p:cNvSpPr>
                <p:nvPr/>
              </p:nvSpPr>
              <p:spPr bwMode="auto">
                <a:xfrm>
                  <a:off x="6121" y="356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8" name="Line 872"/>
                <p:cNvSpPr>
                  <a:spLocks noChangeShapeType="1"/>
                </p:cNvSpPr>
                <p:nvPr/>
              </p:nvSpPr>
              <p:spPr bwMode="auto">
                <a:xfrm>
                  <a:off x="6290" y="3585"/>
                  <a:ext cx="1" cy="5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79" name="Line 873"/>
                <p:cNvSpPr>
                  <a:spLocks noChangeShapeType="1"/>
                </p:cNvSpPr>
                <p:nvPr/>
              </p:nvSpPr>
              <p:spPr bwMode="auto">
                <a:xfrm>
                  <a:off x="6285" y="3636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0" name="Line 874"/>
                <p:cNvSpPr>
                  <a:spLocks noChangeShapeType="1"/>
                </p:cNvSpPr>
                <p:nvPr/>
              </p:nvSpPr>
              <p:spPr bwMode="auto">
                <a:xfrm>
                  <a:off x="6455" y="3597"/>
                  <a:ext cx="1" cy="34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1" name="Line 875"/>
                <p:cNvSpPr>
                  <a:spLocks noChangeShapeType="1"/>
                </p:cNvSpPr>
                <p:nvPr/>
              </p:nvSpPr>
              <p:spPr bwMode="auto">
                <a:xfrm>
                  <a:off x="6450" y="3631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2" name="Freeform 876"/>
                <p:cNvSpPr>
                  <a:spLocks/>
                </p:cNvSpPr>
                <p:nvPr/>
              </p:nvSpPr>
              <p:spPr bwMode="auto">
                <a:xfrm>
                  <a:off x="5301" y="3522"/>
                  <a:ext cx="1154" cy="118"/>
                </a:xfrm>
                <a:custGeom>
                  <a:avLst/>
                  <a:gdLst>
                    <a:gd name="T0" fmla="*/ 0 w 3295"/>
                    <a:gd name="T1" fmla="*/ 174 h 262"/>
                    <a:gd name="T2" fmla="*/ 471 w 3295"/>
                    <a:gd name="T3" fmla="*/ 262 h 262"/>
                    <a:gd name="T4" fmla="*/ 941 w 3295"/>
                    <a:gd name="T5" fmla="*/ 184 h 262"/>
                    <a:gd name="T6" fmla="*/ 1412 w 3295"/>
                    <a:gd name="T7" fmla="*/ 0 h 262"/>
                    <a:gd name="T8" fmla="*/ 1883 w 3295"/>
                    <a:gd name="T9" fmla="*/ 20 h 262"/>
                    <a:gd name="T10" fmla="*/ 2354 w 3295"/>
                    <a:gd name="T11" fmla="*/ 160 h 262"/>
                    <a:gd name="T12" fmla="*/ 2824 w 3295"/>
                    <a:gd name="T13" fmla="*/ 123 h 262"/>
                    <a:gd name="T14" fmla="*/ 3295 w 3295"/>
                    <a:gd name="T15" fmla="*/ 258 h 2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262"/>
                    <a:gd name="T26" fmla="*/ 3295 w 3295"/>
                    <a:gd name="T27" fmla="*/ 262 h 2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262">
                      <a:moveTo>
                        <a:pt x="0" y="174"/>
                      </a:moveTo>
                      <a:lnTo>
                        <a:pt x="471" y="262"/>
                      </a:lnTo>
                      <a:lnTo>
                        <a:pt x="941" y="184"/>
                      </a:lnTo>
                      <a:lnTo>
                        <a:pt x="1412" y="0"/>
                      </a:lnTo>
                      <a:lnTo>
                        <a:pt x="1883" y="20"/>
                      </a:lnTo>
                      <a:lnTo>
                        <a:pt x="2354" y="160"/>
                      </a:lnTo>
                      <a:lnTo>
                        <a:pt x="2824" y="123"/>
                      </a:lnTo>
                      <a:lnTo>
                        <a:pt x="3295" y="258"/>
                      </a:lnTo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3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5301" y="3590"/>
                  <a:ext cx="1" cy="1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4" name="Line 878"/>
                <p:cNvSpPr>
                  <a:spLocks noChangeShapeType="1"/>
                </p:cNvSpPr>
                <p:nvPr/>
              </p:nvSpPr>
              <p:spPr bwMode="auto">
                <a:xfrm>
                  <a:off x="5296" y="3590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5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5466" y="3629"/>
                  <a:ext cx="1" cy="1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6" name="Line 880"/>
                <p:cNvSpPr>
                  <a:spLocks noChangeShapeType="1"/>
                </p:cNvSpPr>
                <p:nvPr/>
              </p:nvSpPr>
              <p:spPr bwMode="auto">
                <a:xfrm>
                  <a:off x="5461" y="3629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7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5630" y="3562"/>
                  <a:ext cx="1" cy="43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8" name="Line 882"/>
                <p:cNvSpPr>
                  <a:spLocks noChangeShapeType="1"/>
                </p:cNvSpPr>
                <p:nvPr/>
              </p:nvSpPr>
              <p:spPr bwMode="auto">
                <a:xfrm>
                  <a:off x="5626" y="3562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89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5795" y="3436"/>
                  <a:ext cx="1" cy="86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0" name="Line 884"/>
                <p:cNvSpPr>
                  <a:spLocks noChangeShapeType="1"/>
                </p:cNvSpPr>
                <p:nvPr/>
              </p:nvSpPr>
              <p:spPr bwMode="auto">
                <a:xfrm>
                  <a:off x="5791" y="3436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1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5960" y="3449"/>
                  <a:ext cx="1" cy="82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2" name="Line 886"/>
                <p:cNvSpPr>
                  <a:spLocks noChangeShapeType="1"/>
                </p:cNvSpPr>
                <p:nvPr/>
              </p:nvSpPr>
              <p:spPr bwMode="auto">
                <a:xfrm>
                  <a:off x="5956" y="344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3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6125" y="3523"/>
                  <a:ext cx="1" cy="7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4" name="Line 888"/>
                <p:cNvSpPr>
                  <a:spLocks noChangeShapeType="1"/>
                </p:cNvSpPr>
                <p:nvPr/>
              </p:nvSpPr>
              <p:spPr bwMode="auto">
                <a:xfrm>
                  <a:off x="6121" y="352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5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6290" y="3522"/>
                  <a:ext cx="1" cy="55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6" name="Line 890"/>
                <p:cNvSpPr>
                  <a:spLocks noChangeShapeType="1"/>
                </p:cNvSpPr>
                <p:nvPr/>
              </p:nvSpPr>
              <p:spPr bwMode="auto">
                <a:xfrm>
                  <a:off x="6285" y="3522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7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6455" y="3581"/>
                  <a:ext cx="1" cy="5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8" name="Line 892"/>
                <p:cNvSpPr>
                  <a:spLocks noChangeShapeType="1"/>
                </p:cNvSpPr>
                <p:nvPr/>
              </p:nvSpPr>
              <p:spPr bwMode="auto">
                <a:xfrm>
                  <a:off x="6450" y="3581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299" name="Line 893"/>
                <p:cNvSpPr>
                  <a:spLocks noChangeShapeType="1"/>
                </p:cNvSpPr>
                <p:nvPr/>
              </p:nvSpPr>
              <p:spPr bwMode="auto">
                <a:xfrm>
                  <a:off x="5301" y="3600"/>
                  <a:ext cx="1" cy="1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0" name="Line 894"/>
                <p:cNvSpPr>
                  <a:spLocks noChangeShapeType="1"/>
                </p:cNvSpPr>
                <p:nvPr/>
              </p:nvSpPr>
              <p:spPr bwMode="auto">
                <a:xfrm>
                  <a:off x="5296" y="3611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1" name="Line 895"/>
                <p:cNvSpPr>
                  <a:spLocks noChangeShapeType="1"/>
                </p:cNvSpPr>
                <p:nvPr/>
              </p:nvSpPr>
              <p:spPr bwMode="auto">
                <a:xfrm>
                  <a:off x="5466" y="3640"/>
                  <a:ext cx="1" cy="1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2" name="Line 896"/>
                <p:cNvSpPr>
                  <a:spLocks noChangeShapeType="1"/>
                </p:cNvSpPr>
                <p:nvPr/>
              </p:nvSpPr>
              <p:spPr bwMode="auto">
                <a:xfrm>
                  <a:off x="5461" y="3651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3" name="Line 897"/>
                <p:cNvSpPr>
                  <a:spLocks noChangeShapeType="1"/>
                </p:cNvSpPr>
                <p:nvPr/>
              </p:nvSpPr>
              <p:spPr bwMode="auto">
                <a:xfrm>
                  <a:off x="5630" y="3605"/>
                  <a:ext cx="1" cy="43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4" name="Line 898"/>
                <p:cNvSpPr>
                  <a:spLocks noChangeShapeType="1"/>
                </p:cNvSpPr>
                <p:nvPr/>
              </p:nvSpPr>
              <p:spPr bwMode="auto">
                <a:xfrm>
                  <a:off x="5626" y="364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5" name="Line 899"/>
                <p:cNvSpPr>
                  <a:spLocks noChangeShapeType="1"/>
                </p:cNvSpPr>
                <p:nvPr/>
              </p:nvSpPr>
              <p:spPr bwMode="auto">
                <a:xfrm>
                  <a:off x="5795" y="3522"/>
                  <a:ext cx="1" cy="86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6" name="Line 900"/>
                <p:cNvSpPr>
                  <a:spLocks noChangeShapeType="1"/>
                </p:cNvSpPr>
                <p:nvPr/>
              </p:nvSpPr>
              <p:spPr bwMode="auto">
                <a:xfrm>
                  <a:off x="5791" y="360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7" name="Line 901"/>
                <p:cNvSpPr>
                  <a:spLocks noChangeShapeType="1"/>
                </p:cNvSpPr>
                <p:nvPr/>
              </p:nvSpPr>
              <p:spPr bwMode="auto">
                <a:xfrm>
                  <a:off x="5960" y="3531"/>
                  <a:ext cx="1" cy="8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8" name="Line 902"/>
                <p:cNvSpPr>
                  <a:spLocks noChangeShapeType="1"/>
                </p:cNvSpPr>
                <p:nvPr/>
              </p:nvSpPr>
              <p:spPr bwMode="auto">
                <a:xfrm>
                  <a:off x="5956" y="3612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09" name="Line 903"/>
                <p:cNvSpPr>
                  <a:spLocks noChangeShapeType="1"/>
                </p:cNvSpPr>
                <p:nvPr/>
              </p:nvSpPr>
              <p:spPr bwMode="auto">
                <a:xfrm>
                  <a:off x="6125" y="3594"/>
                  <a:ext cx="1" cy="7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0" name="Line 904"/>
                <p:cNvSpPr>
                  <a:spLocks noChangeShapeType="1"/>
                </p:cNvSpPr>
                <p:nvPr/>
              </p:nvSpPr>
              <p:spPr bwMode="auto">
                <a:xfrm>
                  <a:off x="6121" y="3665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1" name="Line 905"/>
                <p:cNvSpPr>
                  <a:spLocks noChangeShapeType="1"/>
                </p:cNvSpPr>
                <p:nvPr/>
              </p:nvSpPr>
              <p:spPr bwMode="auto">
                <a:xfrm>
                  <a:off x="6290" y="3577"/>
                  <a:ext cx="1" cy="5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2" name="Line 906"/>
                <p:cNvSpPr>
                  <a:spLocks noChangeShapeType="1"/>
                </p:cNvSpPr>
                <p:nvPr/>
              </p:nvSpPr>
              <p:spPr bwMode="auto">
                <a:xfrm>
                  <a:off x="6285" y="3634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3" name="Line 907"/>
                <p:cNvSpPr>
                  <a:spLocks noChangeShapeType="1"/>
                </p:cNvSpPr>
                <p:nvPr/>
              </p:nvSpPr>
              <p:spPr bwMode="auto">
                <a:xfrm>
                  <a:off x="6455" y="3638"/>
                  <a:ext cx="1" cy="5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4" name="Line 908"/>
                <p:cNvSpPr>
                  <a:spLocks noChangeShapeType="1"/>
                </p:cNvSpPr>
                <p:nvPr/>
              </p:nvSpPr>
              <p:spPr bwMode="auto">
                <a:xfrm>
                  <a:off x="6450" y="3695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5" name="Oval 909"/>
                <p:cNvSpPr>
                  <a:spLocks noChangeArrowheads="1"/>
                </p:cNvSpPr>
                <p:nvPr/>
              </p:nvSpPr>
              <p:spPr bwMode="auto">
                <a:xfrm>
                  <a:off x="5296" y="3613"/>
                  <a:ext cx="10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6" name="Oval 910"/>
                <p:cNvSpPr>
                  <a:spLocks noChangeArrowheads="1"/>
                </p:cNvSpPr>
                <p:nvPr/>
              </p:nvSpPr>
              <p:spPr bwMode="auto">
                <a:xfrm>
                  <a:off x="5461" y="3615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7" name="Oval 911"/>
                <p:cNvSpPr>
                  <a:spLocks noChangeArrowheads="1"/>
                </p:cNvSpPr>
                <p:nvPr/>
              </p:nvSpPr>
              <p:spPr bwMode="auto">
                <a:xfrm>
                  <a:off x="5626" y="3611"/>
                  <a:ext cx="9" cy="11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8" name="Oval 912"/>
                <p:cNvSpPr>
                  <a:spLocks noChangeArrowheads="1"/>
                </p:cNvSpPr>
                <p:nvPr/>
              </p:nvSpPr>
              <p:spPr bwMode="auto">
                <a:xfrm>
                  <a:off x="5791" y="3623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19" name="Oval 913"/>
                <p:cNvSpPr>
                  <a:spLocks noChangeArrowheads="1"/>
                </p:cNvSpPr>
                <p:nvPr/>
              </p:nvSpPr>
              <p:spPr bwMode="auto">
                <a:xfrm>
                  <a:off x="5956" y="3478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0" name="Oval 914"/>
                <p:cNvSpPr>
                  <a:spLocks noChangeArrowheads="1"/>
                </p:cNvSpPr>
                <p:nvPr/>
              </p:nvSpPr>
              <p:spPr bwMode="auto">
                <a:xfrm>
                  <a:off x="6121" y="3367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1" name="Oval 915"/>
                <p:cNvSpPr>
                  <a:spLocks noChangeArrowheads="1"/>
                </p:cNvSpPr>
                <p:nvPr/>
              </p:nvSpPr>
              <p:spPr bwMode="auto">
                <a:xfrm>
                  <a:off x="6285" y="3331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2" name="Oval 916"/>
                <p:cNvSpPr>
                  <a:spLocks noChangeArrowheads="1"/>
                </p:cNvSpPr>
                <p:nvPr/>
              </p:nvSpPr>
              <p:spPr bwMode="auto">
                <a:xfrm>
                  <a:off x="6450" y="3451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3" name="Oval 917"/>
                <p:cNvSpPr>
                  <a:spLocks noChangeArrowheads="1"/>
                </p:cNvSpPr>
                <p:nvPr/>
              </p:nvSpPr>
              <p:spPr bwMode="auto">
                <a:xfrm>
                  <a:off x="5296" y="3622"/>
                  <a:ext cx="10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4" name="Oval 918"/>
                <p:cNvSpPr>
                  <a:spLocks noChangeArrowheads="1"/>
                </p:cNvSpPr>
                <p:nvPr/>
              </p:nvSpPr>
              <p:spPr bwMode="auto">
                <a:xfrm>
                  <a:off x="5461" y="3606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5" name="Oval 919"/>
                <p:cNvSpPr>
                  <a:spLocks noChangeArrowheads="1"/>
                </p:cNvSpPr>
                <p:nvPr/>
              </p:nvSpPr>
              <p:spPr bwMode="auto">
                <a:xfrm>
                  <a:off x="5626" y="3639"/>
                  <a:ext cx="9" cy="11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6" name="Oval 920"/>
                <p:cNvSpPr>
                  <a:spLocks noChangeArrowheads="1"/>
                </p:cNvSpPr>
                <p:nvPr/>
              </p:nvSpPr>
              <p:spPr bwMode="auto">
                <a:xfrm>
                  <a:off x="5791" y="3668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7" name="Oval 921"/>
                <p:cNvSpPr>
                  <a:spLocks noChangeArrowheads="1"/>
                </p:cNvSpPr>
                <p:nvPr/>
              </p:nvSpPr>
              <p:spPr bwMode="auto">
                <a:xfrm>
                  <a:off x="5956" y="3554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8" name="Oval 922"/>
                <p:cNvSpPr>
                  <a:spLocks noChangeArrowheads="1"/>
                </p:cNvSpPr>
                <p:nvPr/>
              </p:nvSpPr>
              <p:spPr bwMode="auto">
                <a:xfrm>
                  <a:off x="6121" y="3464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29" name="Oval 923"/>
                <p:cNvSpPr>
                  <a:spLocks noChangeArrowheads="1"/>
                </p:cNvSpPr>
                <p:nvPr/>
              </p:nvSpPr>
              <p:spPr bwMode="auto">
                <a:xfrm>
                  <a:off x="6285" y="3579"/>
                  <a:ext cx="9" cy="11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0" name="Oval 924"/>
                <p:cNvSpPr>
                  <a:spLocks noChangeArrowheads="1"/>
                </p:cNvSpPr>
                <p:nvPr/>
              </p:nvSpPr>
              <p:spPr bwMode="auto">
                <a:xfrm>
                  <a:off x="6450" y="3591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1" name="Oval 925"/>
                <p:cNvSpPr>
                  <a:spLocks noChangeArrowheads="1"/>
                </p:cNvSpPr>
                <p:nvPr/>
              </p:nvSpPr>
              <p:spPr bwMode="auto">
                <a:xfrm>
                  <a:off x="5296" y="3595"/>
                  <a:ext cx="10" cy="11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2" name="Oval 926"/>
                <p:cNvSpPr>
                  <a:spLocks noChangeArrowheads="1"/>
                </p:cNvSpPr>
                <p:nvPr/>
              </p:nvSpPr>
              <p:spPr bwMode="auto">
                <a:xfrm>
                  <a:off x="5461" y="3634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3" name="Oval 927"/>
                <p:cNvSpPr>
                  <a:spLocks noChangeArrowheads="1"/>
                </p:cNvSpPr>
                <p:nvPr/>
              </p:nvSpPr>
              <p:spPr bwMode="auto">
                <a:xfrm>
                  <a:off x="5626" y="3599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4" name="Oval 928"/>
                <p:cNvSpPr>
                  <a:spLocks noChangeArrowheads="1"/>
                </p:cNvSpPr>
                <p:nvPr/>
              </p:nvSpPr>
              <p:spPr bwMode="auto">
                <a:xfrm>
                  <a:off x="5791" y="3516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5" name="Oval 929"/>
                <p:cNvSpPr>
                  <a:spLocks noChangeArrowheads="1"/>
                </p:cNvSpPr>
                <p:nvPr/>
              </p:nvSpPr>
              <p:spPr bwMode="auto">
                <a:xfrm>
                  <a:off x="5956" y="3525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6" name="Oval 930"/>
                <p:cNvSpPr>
                  <a:spLocks noChangeArrowheads="1"/>
                </p:cNvSpPr>
                <p:nvPr/>
              </p:nvSpPr>
              <p:spPr bwMode="auto">
                <a:xfrm>
                  <a:off x="6121" y="3588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7" name="Oval 931"/>
                <p:cNvSpPr>
                  <a:spLocks noChangeArrowheads="1"/>
                </p:cNvSpPr>
                <p:nvPr/>
              </p:nvSpPr>
              <p:spPr bwMode="auto">
                <a:xfrm>
                  <a:off x="6285" y="3572"/>
                  <a:ext cx="9" cy="11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338" name="Oval 932"/>
                <p:cNvSpPr>
                  <a:spLocks noChangeArrowheads="1"/>
                </p:cNvSpPr>
                <p:nvPr/>
              </p:nvSpPr>
              <p:spPr bwMode="auto">
                <a:xfrm>
                  <a:off x="6450" y="3632"/>
                  <a:ext cx="9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7066" name="Group 50"/>
            <p:cNvGrpSpPr>
              <a:grpSpLocks/>
            </p:cNvGrpSpPr>
            <p:nvPr/>
          </p:nvGrpSpPr>
          <p:grpSpPr bwMode="auto">
            <a:xfrm>
              <a:off x="4032" y="1865"/>
              <a:ext cx="1008" cy="1186"/>
              <a:chOff x="4032" y="1865"/>
              <a:chExt cx="1008" cy="1186"/>
            </a:xfrm>
          </p:grpSpPr>
          <p:sp>
            <p:nvSpPr>
              <p:cNvPr id="87067" name="Text Box 592"/>
              <p:cNvSpPr txBox="1">
                <a:spLocks noChangeArrowheads="1"/>
              </p:cNvSpPr>
              <p:nvPr/>
            </p:nvSpPr>
            <p:spPr bwMode="auto">
              <a:xfrm>
                <a:off x="4390" y="1865"/>
                <a:ext cx="297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>
                    <a:latin typeface="Times" charset="0"/>
                  </a:rPr>
                  <a:t>PCC</a:t>
                </a:r>
              </a:p>
            </p:txBody>
          </p:sp>
          <p:grpSp>
            <p:nvGrpSpPr>
              <p:cNvPr id="87068" name="Group 766"/>
              <p:cNvGrpSpPr>
                <a:grpSpLocks/>
              </p:cNvGrpSpPr>
              <p:nvPr/>
            </p:nvGrpSpPr>
            <p:grpSpPr bwMode="auto">
              <a:xfrm>
                <a:off x="4032" y="2043"/>
                <a:ext cx="1002" cy="1008"/>
                <a:chOff x="1923" y="2043"/>
                <a:chExt cx="1002" cy="1008"/>
              </a:xfrm>
            </p:grpSpPr>
            <p:sp>
              <p:nvSpPr>
                <p:cNvPr id="87186" name="Rectangle 767"/>
                <p:cNvSpPr>
                  <a:spLocks noChangeArrowheads="1"/>
                </p:cNvSpPr>
                <p:nvPr/>
              </p:nvSpPr>
              <p:spPr bwMode="auto">
                <a:xfrm>
                  <a:off x="1923" y="2043"/>
                  <a:ext cx="1002" cy="10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7" name="Freeform 768"/>
                <p:cNvSpPr>
                  <a:spLocks/>
                </p:cNvSpPr>
                <p:nvPr/>
              </p:nvSpPr>
              <p:spPr bwMode="auto">
                <a:xfrm>
                  <a:off x="1923" y="2043"/>
                  <a:ext cx="1002" cy="1007"/>
                </a:xfrm>
                <a:custGeom>
                  <a:avLst/>
                  <a:gdLst>
                    <a:gd name="T0" fmla="*/ 0 w 3295"/>
                    <a:gd name="T1" fmla="*/ 0 h 2215"/>
                    <a:gd name="T2" fmla="*/ 3295 w 3295"/>
                    <a:gd name="T3" fmla="*/ 0 h 2215"/>
                    <a:gd name="T4" fmla="*/ 3295 w 3295"/>
                    <a:gd name="T5" fmla="*/ 2215 h 2215"/>
                    <a:gd name="T6" fmla="*/ 0 w 3295"/>
                    <a:gd name="T7" fmla="*/ 2215 h 2215"/>
                    <a:gd name="T8" fmla="*/ 0 w 3295"/>
                    <a:gd name="T9" fmla="*/ 0 h 2215"/>
                    <a:gd name="T10" fmla="*/ 0 w 3295"/>
                    <a:gd name="T11" fmla="*/ 2215 h 2215"/>
                    <a:gd name="T12" fmla="*/ 16 w 3295"/>
                    <a:gd name="T13" fmla="*/ 2215 h 22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95"/>
                    <a:gd name="T22" fmla="*/ 0 h 2215"/>
                    <a:gd name="T23" fmla="*/ 3295 w 3295"/>
                    <a:gd name="T24" fmla="*/ 2215 h 22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95" h="2215">
                      <a:moveTo>
                        <a:pt x="0" y="0"/>
                      </a:moveTo>
                      <a:lnTo>
                        <a:pt x="3295" y="0"/>
                      </a:lnTo>
                      <a:lnTo>
                        <a:pt x="3295" y="2215"/>
                      </a:lnTo>
                      <a:lnTo>
                        <a:pt x="0" y="2215"/>
                      </a:lnTo>
                      <a:lnTo>
                        <a:pt x="0" y="0"/>
                      </a:lnTo>
                      <a:lnTo>
                        <a:pt x="0" y="2215"/>
                      </a:lnTo>
                      <a:lnTo>
                        <a:pt x="16" y="221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8" name="Line 769"/>
                <p:cNvSpPr>
                  <a:spLocks noChangeShapeType="1"/>
                </p:cNvSpPr>
                <p:nvPr/>
              </p:nvSpPr>
              <p:spPr bwMode="auto">
                <a:xfrm>
                  <a:off x="1923" y="2715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9" name="Line 770"/>
                <p:cNvSpPr>
                  <a:spLocks noChangeShapeType="1"/>
                </p:cNvSpPr>
                <p:nvPr/>
              </p:nvSpPr>
              <p:spPr bwMode="auto">
                <a:xfrm>
                  <a:off x="1923" y="2378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90" name="Line 771"/>
                <p:cNvSpPr>
                  <a:spLocks noChangeShapeType="1"/>
                </p:cNvSpPr>
                <p:nvPr/>
              </p:nvSpPr>
              <p:spPr bwMode="auto">
                <a:xfrm>
                  <a:off x="1923" y="204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91" name="Line 772"/>
                <p:cNvSpPr>
                  <a:spLocks noChangeShapeType="1"/>
                </p:cNvSpPr>
                <p:nvPr/>
              </p:nvSpPr>
              <p:spPr bwMode="auto">
                <a:xfrm>
                  <a:off x="1923" y="3050"/>
                  <a:ext cx="10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92" name="Line 773"/>
                <p:cNvSpPr>
                  <a:spLocks noChangeShapeType="1"/>
                </p:cNvSpPr>
                <p:nvPr/>
              </p:nvSpPr>
              <p:spPr bwMode="auto">
                <a:xfrm flipV="1">
                  <a:off x="1923" y="3042"/>
                  <a:ext cx="1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193" name="Group 774"/>
                <p:cNvGrpSpPr>
                  <a:grpSpLocks/>
                </p:cNvGrpSpPr>
                <p:nvPr/>
              </p:nvGrpSpPr>
              <p:grpSpPr bwMode="auto">
                <a:xfrm>
                  <a:off x="2067" y="3027"/>
                  <a:ext cx="715" cy="23"/>
                  <a:chOff x="1099" y="3029"/>
                  <a:chExt cx="827" cy="8"/>
                </a:xfrm>
              </p:grpSpPr>
              <p:sp>
                <p:nvSpPr>
                  <p:cNvPr id="87206" name="Line 7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07" name="Line 7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08" name="Line 7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09" name="Line 7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9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10" name="Line 7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0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11" name="Line 7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7194" name="Line 781"/>
                <p:cNvSpPr>
                  <a:spLocks noChangeShapeType="1"/>
                </p:cNvSpPr>
                <p:nvPr/>
              </p:nvSpPr>
              <p:spPr bwMode="auto">
                <a:xfrm flipV="1">
                  <a:off x="2925" y="3042"/>
                  <a:ext cx="0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95" name="Line 782"/>
                <p:cNvSpPr>
                  <a:spLocks noChangeShapeType="1"/>
                </p:cNvSpPr>
                <p:nvPr/>
              </p:nvSpPr>
              <p:spPr bwMode="auto">
                <a:xfrm flipV="1">
                  <a:off x="2925" y="2714"/>
                  <a:ext cx="0" cy="2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196" name="Group 783"/>
                <p:cNvGrpSpPr>
                  <a:grpSpLocks/>
                </p:cNvGrpSpPr>
                <p:nvPr/>
              </p:nvGrpSpPr>
              <p:grpSpPr bwMode="auto">
                <a:xfrm>
                  <a:off x="2910" y="2377"/>
                  <a:ext cx="15" cy="339"/>
                  <a:chOff x="899" y="2373"/>
                  <a:chExt cx="6" cy="334"/>
                </a:xfrm>
              </p:grpSpPr>
              <p:sp>
                <p:nvSpPr>
                  <p:cNvPr id="87204" name="Line 784"/>
                  <p:cNvSpPr>
                    <a:spLocks noChangeShapeType="1"/>
                  </p:cNvSpPr>
                  <p:nvPr/>
                </p:nvSpPr>
                <p:spPr bwMode="auto">
                  <a:xfrm>
                    <a:off x="899" y="2706"/>
                    <a:ext cx="6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05" name="Line 785"/>
                  <p:cNvSpPr>
                    <a:spLocks noChangeShapeType="1"/>
                  </p:cNvSpPr>
                  <p:nvPr/>
                </p:nvSpPr>
                <p:spPr bwMode="auto">
                  <a:xfrm>
                    <a:off x="899" y="2373"/>
                    <a:ext cx="6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97" name="Group 786"/>
                <p:cNvGrpSpPr>
                  <a:grpSpLocks/>
                </p:cNvGrpSpPr>
                <p:nvPr/>
              </p:nvGrpSpPr>
              <p:grpSpPr bwMode="auto">
                <a:xfrm>
                  <a:off x="2068" y="2044"/>
                  <a:ext cx="715" cy="23"/>
                  <a:chOff x="1099" y="3029"/>
                  <a:chExt cx="827" cy="8"/>
                </a:xfrm>
              </p:grpSpPr>
              <p:sp>
                <p:nvSpPr>
                  <p:cNvPr id="87198" name="Line 7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199" name="Line 7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00" name="Line 7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9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01" name="Line 7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9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02" name="Line 7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0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203" name="Line 7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5" y="3029"/>
                    <a:ext cx="1" cy="8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069" name="Group 44"/>
              <p:cNvGrpSpPr>
                <a:grpSpLocks/>
              </p:cNvGrpSpPr>
              <p:nvPr/>
            </p:nvGrpSpPr>
            <p:grpSpPr bwMode="auto">
              <a:xfrm>
                <a:off x="4032" y="2137"/>
                <a:ext cx="1008" cy="619"/>
                <a:chOff x="5440" y="2625"/>
                <a:chExt cx="1164" cy="671"/>
              </a:xfrm>
            </p:grpSpPr>
            <p:sp>
              <p:nvSpPr>
                <p:cNvPr id="87070" name="Line 941"/>
                <p:cNvSpPr>
                  <a:spLocks noChangeShapeType="1"/>
                </p:cNvSpPr>
                <p:nvPr/>
              </p:nvSpPr>
              <p:spPr bwMode="auto">
                <a:xfrm>
                  <a:off x="5445" y="3251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1" name="Freeform 953"/>
                <p:cNvSpPr>
                  <a:spLocks/>
                </p:cNvSpPr>
                <p:nvPr/>
              </p:nvSpPr>
              <p:spPr bwMode="auto">
                <a:xfrm>
                  <a:off x="5445" y="2752"/>
                  <a:ext cx="1154" cy="504"/>
                </a:xfrm>
                <a:custGeom>
                  <a:avLst/>
                  <a:gdLst>
                    <a:gd name="T0" fmla="*/ 0 w 3295"/>
                    <a:gd name="T1" fmla="*/ 1026 h 1026"/>
                    <a:gd name="T2" fmla="*/ 471 w 3295"/>
                    <a:gd name="T3" fmla="*/ 1008 h 1026"/>
                    <a:gd name="T4" fmla="*/ 941 w 3295"/>
                    <a:gd name="T5" fmla="*/ 756 h 1026"/>
                    <a:gd name="T6" fmla="*/ 1412 w 3295"/>
                    <a:gd name="T7" fmla="*/ 398 h 1026"/>
                    <a:gd name="T8" fmla="*/ 1883 w 3295"/>
                    <a:gd name="T9" fmla="*/ 19 h 1026"/>
                    <a:gd name="T10" fmla="*/ 2354 w 3295"/>
                    <a:gd name="T11" fmla="*/ 0 h 1026"/>
                    <a:gd name="T12" fmla="*/ 2824 w 3295"/>
                    <a:gd name="T13" fmla="*/ 347 h 1026"/>
                    <a:gd name="T14" fmla="*/ 3295 w 3295"/>
                    <a:gd name="T15" fmla="*/ 720 h 102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1026"/>
                    <a:gd name="T26" fmla="*/ 3295 w 3295"/>
                    <a:gd name="T27" fmla="*/ 1026 h 102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1026">
                      <a:moveTo>
                        <a:pt x="0" y="1026"/>
                      </a:moveTo>
                      <a:lnTo>
                        <a:pt x="471" y="1008"/>
                      </a:lnTo>
                      <a:lnTo>
                        <a:pt x="941" y="756"/>
                      </a:lnTo>
                      <a:lnTo>
                        <a:pt x="1412" y="398"/>
                      </a:lnTo>
                      <a:lnTo>
                        <a:pt x="1883" y="19"/>
                      </a:lnTo>
                      <a:lnTo>
                        <a:pt x="2354" y="0"/>
                      </a:lnTo>
                      <a:lnTo>
                        <a:pt x="2824" y="347"/>
                      </a:lnTo>
                      <a:lnTo>
                        <a:pt x="3295" y="720"/>
                      </a:lnTo>
                    </a:path>
                  </a:pathLst>
                </a:cu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2" name="Line 954"/>
                <p:cNvSpPr>
                  <a:spLocks noChangeShapeType="1"/>
                </p:cNvSpPr>
                <p:nvPr/>
              </p:nvSpPr>
              <p:spPr bwMode="auto">
                <a:xfrm flipV="1">
                  <a:off x="5445" y="3242"/>
                  <a:ext cx="1" cy="1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3" name="Line 955"/>
                <p:cNvSpPr>
                  <a:spLocks noChangeShapeType="1"/>
                </p:cNvSpPr>
                <p:nvPr/>
              </p:nvSpPr>
              <p:spPr bwMode="auto">
                <a:xfrm>
                  <a:off x="5440" y="3242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4" name="Line 956"/>
                <p:cNvSpPr>
                  <a:spLocks noChangeShapeType="1"/>
                </p:cNvSpPr>
                <p:nvPr/>
              </p:nvSpPr>
              <p:spPr bwMode="auto">
                <a:xfrm flipV="1">
                  <a:off x="5610" y="3234"/>
                  <a:ext cx="1" cy="1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5" name="Line 957"/>
                <p:cNvSpPr>
                  <a:spLocks noChangeShapeType="1"/>
                </p:cNvSpPr>
                <p:nvPr/>
              </p:nvSpPr>
              <p:spPr bwMode="auto">
                <a:xfrm>
                  <a:off x="5605" y="3234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6" name="Line 958"/>
                <p:cNvSpPr>
                  <a:spLocks noChangeShapeType="1"/>
                </p:cNvSpPr>
                <p:nvPr/>
              </p:nvSpPr>
              <p:spPr bwMode="auto">
                <a:xfrm flipV="1">
                  <a:off x="5774" y="3068"/>
                  <a:ext cx="1" cy="55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7" name="Line 959"/>
                <p:cNvSpPr>
                  <a:spLocks noChangeShapeType="1"/>
                </p:cNvSpPr>
                <p:nvPr/>
              </p:nvSpPr>
              <p:spPr bwMode="auto">
                <a:xfrm>
                  <a:off x="5770" y="306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8" name="Line 960"/>
                <p:cNvSpPr>
                  <a:spLocks noChangeShapeType="1"/>
                </p:cNvSpPr>
                <p:nvPr/>
              </p:nvSpPr>
              <p:spPr bwMode="auto">
                <a:xfrm flipV="1">
                  <a:off x="5939" y="2853"/>
                  <a:ext cx="1" cy="9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79" name="Line 961"/>
                <p:cNvSpPr>
                  <a:spLocks noChangeShapeType="1"/>
                </p:cNvSpPr>
                <p:nvPr/>
              </p:nvSpPr>
              <p:spPr bwMode="auto">
                <a:xfrm>
                  <a:off x="5935" y="285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0" name="Line 962"/>
                <p:cNvSpPr>
                  <a:spLocks noChangeShapeType="1"/>
                </p:cNvSpPr>
                <p:nvPr/>
              </p:nvSpPr>
              <p:spPr bwMode="auto">
                <a:xfrm flipV="1">
                  <a:off x="6104" y="2625"/>
                  <a:ext cx="1" cy="136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1" name="Line 963"/>
                <p:cNvSpPr>
                  <a:spLocks noChangeShapeType="1"/>
                </p:cNvSpPr>
                <p:nvPr/>
              </p:nvSpPr>
              <p:spPr bwMode="auto">
                <a:xfrm>
                  <a:off x="6100" y="2625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2" name="Line 964"/>
                <p:cNvSpPr>
                  <a:spLocks noChangeShapeType="1"/>
                </p:cNvSpPr>
                <p:nvPr/>
              </p:nvSpPr>
              <p:spPr bwMode="auto">
                <a:xfrm flipV="1">
                  <a:off x="6269" y="2640"/>
                  <a:ext cx="1" cy="112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3" name="Line 965"/>
                <p:cNvSpPr>
                  <a:spLocks noChangeShapeType="1"/>
                </p:cNvSpPr>
                <p:nvPr/>
              </p:nvSpPr>
              <p:spPr bwMode="auto">
                <a:xfrm>
                  <a:off x="6265" y="2640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4" name="Line 966"/>
                <p:cNvSpPr>
                  <a:spLocks noChangeShapeType="1"/>
                </p:cNvSpPr>
                <p:nvPr/>
              </p:nvSpPr>
              <p:spPr bwMode="auto">
                <a:xfrm flipV="1">
                  <a:off x="6434" y="2844"/>
                  <a:ext cx="1" cy="78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5" name="Line 967"/>
                <p:cNvSpPr>
                  <a:spLocks noChangeShapeType="1"/>
                </p:cNvSpPr>
                <p:nvPr/>
              </p:nvSpPr>
              <p:spPr bwMode="auto">
                <a:xfrm>
                  <a:off x="6429" y="2844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6" name="Line 968"/>
                <p:cNvSpPr>
                  <a:spLocks noChangeShapeType="1"/>
                </p:cNvSpPr>
                <p:nvPr/>
              </p:nvSpPr>
              <p:spPr bwMode="auto">
                <a:xfrm flipV="1">
                  <a:off x="6599" y="3028"/>
                  <a:ext cx="1" cy="77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7" name="Line 969"/>
                <p:cNvSpPr>
                  <a:spLocks noChangeShapeType="1"/>
                </p:cNvSpPr>
                <p:nvPr/>
              </p:nvSpPr>
              <p:spPr bwMode="auto">
                <a:xfrm>
                  <a:off x="6594" y="3028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8" name="Line 970"/>
                <p:cNvSpPr>
                  <a:spLocks noChangeShapeType="1"/>
                </p:cNvSpPr>
                <p:nvPr/>
              </p:nvSpPr>
              <p:spPr bwMode="auto">
                <a:xfrm>
                  <a:off x="5445" y="3256"/>
                  <a:ext cx="1" cy="1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89" name="Line 971"/>
                <p:cNvSpPr>
                  <a:spLocks noChangeShapeType="1"/>
                </p:cNvSpPr>
                <p:nvPr/>
              </p:nvSpPr>
              <p:spPr bwMode="auto">
                <a:xfrm>
                  <a:off x="5610" y="3247"/>
                  <a:ext cx="1" cy="13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0" name="Line 972"/>
                <p:cNvSpPr>
                  <a:spLocks noChangeShapeType="1"/>
                </p:cNvSpPr>
                <p:nvPr/>
              </p:nvSpPr>
              <p:spPr bwMode="auto">
                <a:xfrm>
                  <a:off x="5774" y="3123"/>
                  <a:ext cx="1" cy="55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1" name="Line 973"/>
                <p:cNvSpPr>
                  <a:spLocks noChangeShapeType="1"/>
                </p:cNvSpPr>
                <p:nvPr/>
              </p:nvSpPr>
              <p:spPr bwMode="auto">
                <a:xfrm>
                  <a:off x="5939" y="2947"/>
                  <a:ext cx="1" cy="94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2" name="Line 974"/>
                <p:cNvSpPr>
                  <a:spLocks noChangeShapeType="1"/>
                </p:cNvSpPr>
                <p:nvPr/>
              </p:nvSpPr>
              <p:spPr bwMode="auto">
                <a:xfrm>
                  <a:off x="6104" y="2761"/>
                  <a:ext cx="1" cy="137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3" name="Line 975"/>
                <p:cNvSpPr>
                  <a:spLocks noChangeShapeType="1"/>
                </p:cNvSpPr>
                <p:nvPr/>
              </p:nvSpPr>
              <p:spPr bwMode="auto">
                <a:xfrm>
                  <a:off x="6269" y="2752"/>
                  <a:ext cx="1" cy="111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4" name="Line 976"/>
                <p:cNvSpPr>
                  <a:spLocks noChangeShapeType="1"/>
                </p:cNvSpPr>
                <p:nvPr/>
              </p:nvSpPr>
              <p:spPr bwMode="auto">
                <a:xfrm>
                  <a:off x="6434" y="2922"/>
                  <a:ext cx="1" cy="77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5" name="Line 977"/>
                <p:cNvSpPr>
                  <a:spLocks noChangeShapeType="1"/>
                </p:cNvSpPr>
                <p:nvPr/>
              </p:nvSpPr>
              <p:spPr bwMode="auto">
                <a:xfrm>
                  <a:off x="6599" y="3105"/>
                  <a:ext cx="1" cy="78"/>
                </a:xfrm>
                <a:prstGeom prst="line">
                  <a:avLst/>
                </a:prstGeom>
                <a:noFill/>
                <a:ln w="31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6" name="Freeform 978"/>
                <p:cNvSpPr>
                  <a:spLocks/>
                </p:cNvSpPr>
                <p:nvPr/>
              </p:nvSpPr>
              <p:spPr bwMode="auto">
                <a:xfrm>
                  <a:off x="5445" y="2996"/>
                  <a:ext cx="1154" cy="265"/>
                </a:xfrm>
                <a:custGeom>
                  <a:avLst/>
                  <a:gdLst>
                    <a:gd name="T0" fmla="*/ 0 w 3295"/>
                    <a:gd name="T1" fmla="*/ 539 h 539"/>
                    <a:gd name="T2" fmla="*/ 471 w 3295"/>
                    <a:gd name="T3" fmla="*/ 498 h 539"/>
                    <a:gd name="T4" fmla="*/ 941 w 3295"/>
                    <a:gd name="T5" fmla="*/ 428 h 539"/>
                    <a:gd name="T6" fmla="*/ 1412 w 3295"/>
                    <a:gd name="T7" fmla="*/ 243 h 539"/>
                    <a:gd name="T8" fmla="*/ 1883 w 3295"/>
                    <a:gd name="T9" fmla="*/ 0 h 539"/>
                    <a:gd name="T10" fmla="*/ 2354 w 3295"/>
                    <a:gd name="T11" fmla="*/ 10 h 539"/>
                    <a:gd name="T12" fmla="*/ 2824 w 3295"/>
                    <a:gd name="T13" fmla="*/ 282 h 539"/>
                    <a:gd name="T14" fmla="*/ 3295 w 3295"/>
                    <a:gd name="T15" fmla="*/ 399 h 53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539"/>
                    <a:gd name="T26" fmla="*/ 3295 w 3295"/>
                    <a:gd name="T27" fmla="*/ 539 h 53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539">
                      <a:moveTo>
                        <a:pt x="0" y="539"/>
                      </a:moveTo>
                      <a:lnTo>
                        <a:pt x="471" y="498"/>
                      </a:lnTo>
                      <a:lnTo>
                        <a:pt x="941" y="428"/>
                      </a:lnTo>
                      <a:lnTo>
                        <a:pt x="1412" y="243"/>
                      </a:lnTo>
                      <a:lnTo>
                        <a:pt x="1883" y="0"/>
                      </a:lnTo>
                      <a:lnTo>
                        <a:pt x="2354" y="10"/>
                      </a:lnTo>
                      <a:lnTo>
                        <a:pt x="2824" y="282"/>
                      </a:lnTo>
                      <a:lnTo>
                        <a:pt x="3295" y="399"/>
                      </a:lnTo>
                    </a:path>
                  </a:pathLst>
                </a:cu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7" name="Line 979"/>
                <p:cNvSpPr>
                  <a:spLocks noChangeShapeType="1"/>
                </p:cNvSpPr>
                <p:nvPr/>
              </p:nvSpPr>
              <p:spPr bwMode="auto">
                <a:xfrm flipV="1">
                  <a:off x="5445" y="3256"/>
                  <a:ext cx="1" cy="5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8" name="Line 980"/>
                <p:cNvSpPr>
                  <a:spLocks noChangeShapeType="1"/>
                </p:cNvSpPr>
                <p:nvPr/>
              </p:nvSpPr>
              <p:spPr bwMode="auto">
                <a:xfrm>
                  <a:off x="5440" y="3256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099" name="Line 981"/>
                <p:cNvSpPr>
                  <a:spLocks noChangeShapeType="1"/>
                </p:cNvSpPr>
                <p:nvPr/>
              </p:nvSpPr>
              <p:spPr bwMode="auto">
                <a:xfrm flipV="1">
                  <a:off x="5610" y="3236"/>
                  <a:ext cx="1" cy="5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0" name="Line 982"/>
                <p:cNvSpPr>
                  <a:spLocks noChangeShapeType="1"/>
                </p:cNvSpPr>
                <p:nvPr/>
              </p:nvSpPr>
              <p:spPr bwMode="auto">
                <a:xfrm>
                  <a:off x="5605" y="3236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1" name="Line 983"/>
                <p:cNvSpPr>
                  <a:spLocks noChangeShapeType="1"/>
                </p:cNvSpPr>
                <p:nvPr/>
              </p:nvSpPr>
              <p:spPr bwMode="auto">
                <a:xfrm flipV="1">
                  <a:off x="5774" y="3178"/>
                  <a:ext cx="1" cy="29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2" name="Line 984"/>
                <p:cNvSpPr>
                  <a:spLocks noChangeShapeType="1"/>
                </p:cNvSpPr>
                <p:nvPr/>
              </p:nvSpPr>
              <p:spPr bwMode="auto">
                <a:xfrm>
                  <a:off x="5770" y="317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3" name="Line 985"/>
                <p:cNvSpPr>
                  <a:spLocks noChangeShapeType="1"/>
                </p:cNvSpPr>
                <p:nvPr/>
              </p:nvSpPr>
              <p:spPr bwMode="auto">
                <a:xfrm flipV="1">
                  <a:off x="5939" y="3048"/>
                  <a:ext cx="1" cy="68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4" name="Line 986"/>
                <p:cNvSpPr>
                  <a:spLocks noChangeShapeType="1"/>
                </p:cNvSpPr>
                <p:nvPr/>
              </p:nvSpPr>
              <p:spPr bwMode="auto">
                <a:xfrm>
                  <a:off x="5935" y="3048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5" name="Line 987"/>
                <p:cNvSpPr>
                  <a:spLocks noChangeShapeType="1"/>
                </p:cNvSpPr>
                <p:nvPr/>
              </p:nvSpPr>
              <p:spPr bwMode="auto">
                <a:xfrm flipV="1">
                  <a:off x="6104" y="2893"/>
                  <a:ext cx="1" cy="103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6" name="Line 988"/>
                <p:cNvSpPr>
                  <a:spLocks noChangeShapeType="1"/>
                </p:cNvSpPr>
                <p:nvPr/>
              </p:nvSpPr>
              <p:spPr bwMode="auto">
                <a:xfrm>
                  <a:off x="6100" y="289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7" name="Line 989"/>
                <p:cNvSpPr>
                  <a:spLocks noChangeShapeType="1"/>
                </p:cNvSpPr>
                <p:nvPr/>
              </p:nvSpPr>
              <p:spPr bwMode="auto">
                <a:xfrm flipV="1">
                  <a:off x="6269" y="2894"/>
                  <a:ext cx="1" cy="107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8" name="Line 990"/>
                <p:cNvSpPr>
                  <a:spLocks noChangeShapeType="1"/>
                </p:cNvSpPr>
                <p:nvPr/>
              </p:nvSpPr>
              <p:spPr bwMode="auto">
                <a:xfrm>
                  <a:off x="6265" y="2894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09" name="Line 991"/>
                <p:cNvSpPr>
                  <a:spLocks noChangeShapeType="1"/>
                </p:cNvSpPr>
                <p:nvPr/>
              </p:nvSpPr>
              <p:spPr bwMode="auto">
                <a:xfrm flipV="1">
                  <a:off x="6434" y="3070"/>
                  <a:ext cx="1" cy="65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0" name="Line 992"/>
                <p:cNvSpPr>
                  <a:spLocks noChangeShapeType="1"/>
                </p:cNvSpPr>
                <p:nvPr/>
              </p:nvSpPr>
              <p:spPr bwMode="auto">
                <a:xfrm>
                  <a:off x="6429" y="3070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1" name="Line 993"/>
                <p:cNvSpPr>
                  <a:spLocks noChangeShapeType="1"/>
                </p:cNvSpPr>
                <p:nvPr/>
              </p:nvSpPr>
              <p:spPr bwMode="auto">
                <a:xfrm flipV="1">
                  <a:off x="6599" y="3119"/>
                  <a:ext cx="1" cy="73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2" name="Line 994"/>
                <p:cNvSpPr>
                  <a:spLocks noChangeShapeType="1"/>
                </p:cNvSpPr>
                <p:nvPr/>
              </p:nvSpPr>
              <p:spPr bwMode="auto">
                <a:xfrm>
                  <a:off x="6594" y="3119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3" name="Line 995"/>
                <p:cNvSpPr>
                  <a:spLocks noChangeShapeType="1"/>
                </p:cNvSpPr>
                <p:nvPr/>
              </p:nvSpPr>
              <p:spPr bwMode="auto">
                <a:xfrm>
                  <a:off x="5445" y="3261"/>
                  <a:ext cx="1" cy="6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4" name="Line 996"/>
                <p:cNvSpPr>
                  <a:spLocks noChangeShapeType="1"/>
                </p:cNvSpPr>
                <p:nvPr/>
              </p:nvSpPr>
              <p:spPr bwMode="auto">
                <a:xfrm>
                  <a:off x="5440" y="3267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5" name="Line 997"/>
                <p:cNvSpPr>
                  <a:spLocks noChangeShapeType="1"/>
                </p:cNvSpPr>
                <p:nvPr/>
              </p:nvSpPr>
              <p:spPr bwMode="auto">
                <a:xfrm>
                  <a:off x="5610" y="3241"/>
                  <a:ext cx="1" cy="6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6" name="Line 998"/>
                <p:cNvSpPr>
                  <a:spLocks noChangeShapeType="1"/>
                </p:cNvSpPr>
                <p:nvPr/>
              </p:nvSpPr>
              <p:spPr bwMode="auto">
                <a:xfrm>
                  <a:off x="5605" y="3247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7" name="Line 999"/>
                <p:cNvSpPr>
                  <a:spLocks noChangeShapeType="1"/>
                </p:cNvSpPr>
                <p:nvPr/>
              </p:nvSpPr>
              <p:spPr bwMode="auto">
                <a:xfrm>
                  <a:off x="5774" y="3207"/>
                  <a:ext cx="1" cy="29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8" name="Line 1000"/>
                <p:cNvSpPr>
                  <a:spLocks noChangeShapeType="1"/>
                </p:cNvSpPr>
                <p:nvPr/>
              </p:nvSpPr>
              <p:spPr bwMode="auto">
                <a:xfrm>
                  <a:off x="5770" y="3236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19" name="Line 1001"/>
                <p:cNvSpPr>
                  <a:spLocks noChangeShapeType="1"/>
                </p:cNvSpPr>
                <p:nvPr/>
              </p:nvSpPr>
              <p:spPr bwMode="auto">
                <a:xfrm>
                  <a:off x="5939" y="3116"/>
                  <a:ext cx="1" cy="68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0" name="Line 1002"/>
                <p:cNvSpPr>
                  <a:spLocks noChangeShapeType="1"/>
                </p:cNvSpPr>
                <p:nvPr/>
              </p:nvSpPr>
              <p:spPr bwMode="auto">
                <a:xfrm>
                  <a:off x="5935" y="3184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1" name="Line 1003"/>
                <p:cNvSpPr>
                  <a:spLocks noChangeShapeType="1"/>
                </p:cNvSpPr>
                <p:nvPr/>
              </p:nvSpPr>
              <p:spPr bwMode="auto">
                <a:xfrm>
                  <a:off x="6104" y="2996"/>
                  <a:ext cx="1" cy="103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2" name="Line 1004"/>
                <p:cNvSpPr>
                  <a:spLocks noChangeShapeType="1"/>
                </p:cNvSpPr>
                <p:nvPr/>
              </p:nvSpPr>
              <p:spPr bwMode="auto">
                <a:xfrm>
                  <a:off x="6100" y="309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3" name="Line 1005"/>
                <p:cNvSpPr>
                  <a:spLocks noChangeShapeType="1"/>
                </p:cNvSpPr>
                <p:nvPr/>
              </p:nvSpPr>
              <p:spPr bwMode="auto">
                <a:xfrm>
                  <a:off x="6269" y="3001"/>
                  <a:ext cx="1" cy="108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4" name="Line 1006"/>
                <p:cNvSpPr>
                  <a:spLocks noChangeShapeType="1"/>
                </p:cNvSpPr>
                <p:nvPr/>
              </p:nvSpPr>
              <p:spPr bwMode="auto">
                <a:xfrm>
                  <a:off x="6265" y="3109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5" name="Line 1007"/>
                <p:cNvSpPr>
                  <a:spLocks noChangeShapeType="1"/>
                </p:cNvSpPr>
                <p:nvPr/>
              </p:nvSpPr>
              <p:spPr bwMode="auto">
                <a:xfrm>
                  <a:off x="6434" y="3135"/>
                  <a:ext cx="1" cy="65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6" name="Line 1008"/>
                <p:cNvSpPr>
                  <a:spLocks noChangeShapeType="1"/>
                </p:cNvSpPr>
                <p:nvPr/>
              </p:nvSpPr>
              <p:spPr bwMode="auto">
                <a:xfrm>
                  <a:off x="6429" y="3200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7" name="Line 1009"/>
                <p:cNvSpPr>
                  <a:spLocks noChangeShapeType="1"/>
                </p:cNvSpPr>
                <p:nvPr/>
              </p:nvSpPr>
              <p:spPr bwMode="auto">
                <a:xfrm>
                  <a:off x="6599" y="3192"/>
                  <a:ext cx="1" cy="74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8" name="Line 1010"/>
                <p:cNvSpPr>
                  <a:spLocks noChangeShapeType="1"/>
                </p:cNvSpPr>
                <p:nvPr/>
              </p:nvSpPr>
              <p:spPr bwMode="auto">
                <a:xfrm>
                  <a:off x="6594" y="3266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29" name="Freeform 1011"/>
                <p:cNvSpPr>
                  <a:spLocks/>
                </p:cNvSpPr>
                <p:nvPr/>
              </p:nvSpPr>
              <p:spPr bwMode="auto">
                <a:xfrm>
                  <a:off x="5445" y="3057"/>
                  <a:ext cx="1154" cy="204"/>
                </a:xfrm>
                <a:custGeom>
                  <a:avLst/>
                  <a:gdLst>
                    <a:gd name="T0" fmla="*/ 0 w 3295"/>
                    <a:gd name="T1" fmla="*/ 377 h 415"/>
                    <a:gd name="T2" fmla="*/ 471 w 3295"/>
                    <a:gd name="T3" fmla="*/ 415 h 415"/>
                    <a:gd name="T4" fmla="*/ 941 w 3295"/>
                    <a:gd name="T5" fmla="*/ 323 h 415"/>
                    <a:gd name="T6" fmla="*/ 1412 w 3295"/>
                    <a:gd name="T7" fmla="*/ 114 h 415"/>
                    <a:gd name="T8" fmla="*/ 1883 w 3295"/>
                    <a:gd name="T9" fmla="*/ 0 h 415"/>
                    <a:gd name="T10" fmla="*/ 2354 w 3295"/>
                    <a:gd name="T11" fmla="*/ 75 h 415"/>
                    <a:gd name="T12" fmla="*/ 2824 w 3295"/>
                    <a:gd name="T13" fmla="*/ 274 h 415"/>
                    <a:gd name="T14" fmla="*/ 3295 w 3295"/>
                    <a:gd name="T15" fmla="*/ 391 h 41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95"/>
                    <a:gd name="T25" fmla="*/ 0 h 415"/>
                    <a:gd name="T26" fmla="*/ 3295 w 3295"/>
                    <a:gd name="T27" fmla="*/ 415 h 41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95" h="415">
                      <a:moveTo>
                        <a:pt x="0" y="377"/>
                      </a:moveTo>
                      <a:lnTo>
                        <a:pt x="471" y="415"/>
                      </a:lnTo>
                      <a:lnTo>
                        <a:pt x="941" y="323"/>
                      </a:lnTo>
                      <a:lnTo>
                        <a:pt x="1412" y="114"/>
                      </a:lnTo>
                      <a:lnTo>
                        <a:pt x="1883" y="0"/>
                      </a:lnTo>
                      <a:lnTo>
                        <a:pt x="2354" y="75"/>
                      </a:lnTo>
                      <a:lnTo>
                        <a:pt x="2824" y="274"/>
                      </a:lnTo>
                      <a:lnTo>
                        <a:pt x="3295" y="391"/>
                      </a:lnTo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0" name="Line 1012"/>
                <p:cNvSpPr>
                  <a:spLocks noChangeShapeType="1"/>
                </p:cNvSpPr>
                <p:nvPr/>
              </p:nvSpPr>
              <p:spPr bwMode="auto">
                <a:xfrm flipV="1">
                  <a:off x="5445" y="3222"/>
                  <a:ext cx="1" cy="2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1" name="Line 1013"/>
                <p:cNvSpPr>
                  <a:spLocks noChangeShapeType="1"/>
                </p:cNvSpPr>
                <p:nvPr/>
              </p:nvSpPr>
              <p:spPr bwMode="auto">
                <a:xfrm>
                  <a:off x="5440" y="3222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2" name="Line 1014"/>
                <p:cNvSpPr>
                  <a:spLocks noChangeShapeType="1"/>
                </p:cNvSpPr>
                <p:nvPr/>
              </p:nvSpPr>
              <p:spPr bwMode="auto">
                <a:xfrm flipV="1">
                  <a:off x="5610" y="3241"/>
                  <a:ext cx="1" cy="2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3" name="Line 1015"/>
                <p:cNvSpPr>
                  <a:spLocks noChangeShapeType="1"/>
                </p:cNvSpPr>
                <p:nvPr/>
              </p:nvSpPr>
              <p:spPr bwMode="auto">
                <a:xfrm>
                  <a:off x="5605" y="3241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4" name="Line 1016"/>
                <p:cNvSpPr>
                  <a:spLocks noChangeShapeType="1"/>
                </p:cNvSpPr>
                <p:nvPr/>
              </p:nvSpPr>
              <p:spPr bwMode="auto">
                <a:xfrm flipV="1">
                  <a:off x="5774" y="3190"/>
                  <a:ext cx="1" cy="25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5" name="Line 1017"/>
                <p:cNvSpPr>
                  <a:spLocks noChangeShapeType="1"/>
                </p:cNvSpPr>
                <p:nvPr/>
              </p:nvSpPr>
              <p:spPr bwMode="auto">
                <a:xfrm>
                  <a:off x="5770" y="3190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6" name="Line 1018"/>
                <p:cNvSpPr>
                  <a:spLocks noChangeShapeType="1"/>
                </p:cNvSpPr>
                <p:nvPr/>
              </p:nvSpPr>
              <p:spPr bwMode="auto">
                <a:xfrm flipV="1">
                  <a:off x="5939" y="3073"/>
                  <a:ext cx="1" cy="4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7" name="Line 1019"/>
                <p:cNvSpPr>
                  <a:spLocks noChangeShapeType="1"/>
                </p:cNvSpPr>
                <p:nvPr/>
              </p:nvSpPr>
              <p:spPr bwMode="auto">
                <a:xfrm>
                  <a:off x="5935" y="307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8" name="Line 1020"/>
                <p:cNvSpPr>
                  <a:spLocks noChangeShapeType="1"/>
                </p:cNvSpPr>
                <p:nvPr/>
              </p:nvSpPr>
              <p:spPr bwMode="auto">
                <a:xfrm flipV="1">
                  <a:off x="6104" y="3003"/>
                  <a:ext cx="1" cy="54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39" name="Line 1021"/>
                <p:cNvSpPr>
                  <a:spLocks noChangeShapeType="1"/>
                </p:cNvSpPr>
                <p:nvPr/>
              </p:nvSpPr>
              <p:spPr bwMode="auto">
                <a:xfrm>
                  <a:off x="6100" y="300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0" name="Line 1022"/>
                <p:cNvSpPr>
                  <a:spLocks noChangeShapeType="1"/>
                </p:cNvSpPr>
                <p:nvPr/>
              </p:nvSpPr>
              <p:spPr bwMode="auto">
                <a:xfrm flipV="1">
                  <a:off x="6269" y="3043"/>
                  <a:ext cx="1" cy="5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1" name="Line 1023"/>
                <p:cNvSpPr>
                  <a:spLocks noChangeShapeType="1"/>
                </p:cNvSpPr>
                <p:nvPr/>
              </p:nvSpPr>
              <p:spPr bwMode="auto">
                <a:xfrm>
                  <a:off x="6265" y="3043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2" name="Line 0"/>
                <p:cNvSpPr>
                  <a:spLocks noChangeShapeType="1"/>
                </p:cNvSpPr>
                <p:nvPr/>
              </p:nvSpPr>
              <p:spPr bwMode="auto">
                <a:xfrm flipV="1">
                  <a:off x="6434" y="3154"/>
                  <a:ext cx="1" cy="37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3" name="Line 1"/>
                <p:cNvSpPr>
                  <a:spLocks noChangeShapeType="1"/>
                </p:cNvSpPr>
                <p:nvPr/>
              </p:nvSpPr>
              <p:spPr bwMode="auto">
                <a:xfrm>
                  <a:off x="6429" y="3154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4" name="Line 2"/>
                <p:cNvSpPr>
                  <a:spLocks noChangeShapeType="1"/>
                </p:cNvSpPr>
                <p:nvPr/>
              </p:nvSpPr>
              <p:spPr bwMode="auto">
                <a:xfrm flipV="1">
                  <a:off x="6599" y="3203"/>
                  <a:ext cx="1" cy="46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5" name="Line 3"/>
                <p:cNvSpPr>
                  <a:spLocks noChangeShapeType="1"/>
                </p:cNvSpPr>
                <p:nvPr/>
              </p:nvSpPr>
              <p:spPr bwMode="auto">
                <a:xfrm>
                  <a:off x="6594" y="3203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6" name="Line 4"/>
                <p:cNvSpPr>
                  <a:spLocks noChangeShapeType="1"/>
                </p:cNvSpPr>
                <p:nvPr/>
              </p:nvSpPr>
              <p:spPr bwMode="auto">
                <a:xfrm>
                  <a:off x="5445" y="3242"/>
                  <a:ext cx="1" cy="2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7" name="Line 5"/>
                <p:cNvSpPr>
                  <a:spLocks noChangeShapeType="1"/>
                </p:cNvSpPr>
                <p:nvPr/>
              </p:nvSpPr>
              <p:spPr bwMode="auto">
                <a:xfrm>
                  <a:off x="5440" y="3262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8" name="Line 6"/>
                <p:cNvSpPr>
                  <a:spLocks noChangeShapeType="1"/>
                </p:cNvSpPr>
                <p:nvPr/>
              </p:nvSpPr>
              <p:spPr bwMode="auto">
                <a:xfrm>
                  <a:off x="5610" y="3261"/>
                  <a:ext cx="1" cy="19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49" name="Line 7"/>
                <p:cNvSpPr>
                  <a:spLocks noChangeShapeType="1"/>
                </p:cNvSpPr>
                <p:nvPr/>
              </p:nvSpPr>
              <p:spPr bwMode="auto">
                <a:xfrm>
                  <a:off x="5605" y="3280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0" name="Line 8"/>
                <p:cNvSpPr>
                  <a:spLocks noChangeShapeType="1"/>
                </p:cNvSpPr>
                <p:nvPr/>
              </p:nvSpPr>
              <p:spPr bwMode="auto">
                <a:xfrm>
                  <a:off x="5774" y="3215"/>
                  <a:ext cx="1" cy="26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1" name="Line 9"/>
                <p:cNvSpPr>
                  <a:spLocks noChangeShapeType="1"/>
                </p:cNvSpPr>
                <p:nvPr/>
              </p:nvSpPr>
              <p:spPr bwMode="auto">
                <a:xfrm>
                  <a:off x="5770" y="3241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2" name="Line 10"/>
                <p:cNvSpPr>
                  <a:spLocks noChangeShapeType="1"/>
                </p:cNvSpPr>
                <p:nvPr/>
              </p:nvSpPr>
              <p:spPr bwMode="auto">
                <a:xfrm>
                  <a:off x="5939" y="3113"/>
                  <a:ext cx="1" cy="39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3" name="Line 11"/>
                <p:cNvSpPr>
                  <a:spLocks noChangeShapeType="1"/>
                </p:cNvSpPr>
                <p:nvPr/>
              </p:nvSpPr>
              <p:spPr bwMode="auto">
                <a:xfrm>
                  <a:off x="5935" y="3152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4" name="Line 12"/>
                <p:cNvSpPr>
                  <a:spLocks noChangeShapeType="1"/>
                </p:cNvSpPr>
                <p:nvPr/>
              </p:nvSpPr>
              <p:spPr bwMode="auto">
                <a:xfrm>
                  <a:off x="6104" y="3057"/>
                  <a:ext cx="1" cy="53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5" name="Line 13"/>
                <p:cNvSpPr>
                  <a:spLocks noChangeShapeType="1"/>
                </p:cNvSpPr>
                <p:nvPr/>
              </p:nvSpPr>
              <p:spPr bwMode="auto">
                <a:xfrm>
                  <a:off x="6100" y="3110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6" name="Line 14"/>
                <p:cNvSpPr>
                  <a:spLocks noChangeShapeType="1"/>
                </p:cNvSpPr>
                <p:nvPr/>
              </p:nvSpPr>
              <p:spPr bwMode="auto">
                <a:xfrm>
                  <a:off x="6269" y="3094"/>
                  <a:ext cx="1" cy="5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7" name="Line 15"/>
                <p:cNvSpPr>
                  <a:spLocks noChangeShapeType="1"/>
                </p:cNvSpPr>
                <p:nvPr/>
              </p:nvSpPr>
              <p:spPr bwMode="auto">
                <a:xfrm>
                  <a:off x="6265" y="3144"/>
                  <a:ext cx="9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8" name="Line 16"/>
                <p:cNvSpPr>
                  <a:spLocks noChangeShapeType="1"/>
                </p:cNvSpPr>
                <p:nvPr/>
              </p:nvSpPr>
              <p:spPr bwMode="auto">
                <a:xfrm>
                  <a:off x="6434" y="3191"/>
                  <a:ext cx="1" cy="39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59" name="Line 17"/>
                <p:cNvSpPr>
                  <a:spLocks noChangeShapeType="1"/>
                </p:cNvSpPr>
                <p:nvPr/>
              </p:nvSpPr>
              <p:spPr bwMode="auto">
                <a:xfrm>
                  <a:off x="6429" y="3230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0" name="Line 18"/>
                <p:cNvSpPr>
                  <a:spLocks noChangeShapeType="1"/>
                </p:cNvSpPr>
                <p:nvPr/>
              </p:nvSpPr>
              <p:spPr bwMode="auto">
                <a:xfrm>
                  <a:off x="6599" y="3249"/>
                  <a:ext cx="1" cy="46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1" name="Line 19"/>
                <p:cNvSpPr>
                  <a:spLocks noChangeShapeType="1"/>
                </p:cNvSpPr>
                <p:nvPr/>
              </p:nvSpPr>
              <p:spPr bwMode="auto">
                <a:xfrm>
                  <a:off x="6594" y="3295"/>
                  <a:ext cx="10" cy="1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2" name="Oval 20"/>
                <p:cNvSpPr>
                  <a:spLocks noChangeArrowheads="1"/>
                </p:cNvSpPr>
                <p:nvPr/>
              </p:nvSpPr>
              <p:spPr bwMode="auto">
                <a:xfrm>
                  <a:off x="5440" y="3249"/>
                  <a:ext cx="10" cy="13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3" name="Oval 21"/>
                <p:cNvSpPr>
                  <a:spLocks noChangeArrowheads="1"/>
                </p:cNvSpPr>
                <p:nvPr/>
              </p:nvSpPr>
              <p:spPr bwMode="auto">
                <a:xfrm>
                  <a:off x="5605" y="3241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4" name="Oval 22"/>
                <p:cNvSpPr>
                  <a:spLocks noChangeArrowheads="1"/>
                </p:cNvSpPr>
                <p:nvPr/>
              </p:nvSpPr>
              <p:spPr bwMode="auto">
                <a:xfrm>
                  <a:off x="5770" y="3117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5" name="Oval 23"/>
                <p:cNvSpPr>
                  <a:spLocks noChangeArrowheads="1"/>
                </p:cNvSpPr>
                <p:nvPr/>
              </p:nvSpPr>
              <p:spPr bwMode="auto">
                <a:xfrm>
                  <a:off x="5935" y="2941"/>
                  <a:ext cx="9" cy="13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6" name="Oval 24"/>
                <p:cNvSpPr>
                  <a:spLocks noChangeArrowheads="1"/>
                </p:cNvSpPr>
                <p:nvPr/>
              </p:nvSpPr>
              <p:spPr bwMode="auto">
                <a:xfrm>
                  <a:off x="6100" y="2754"/>
                  <a:ext cx="9" cy="13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7" name="Oval 25"/>
                <p:cNvSpPr>
                  <a:spLocks noChangeArrowheads="1"/>
                </p:cNvSpPr>
                <p:nvPr/>
              </p:nvSpPr>
              <p:spPr bwMode="auto">
                <a:xfrm>
                  <a:off x="6265" y="2745"/>
                  <a:ext cx="9" cy="13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8" name="Oval 26"/>
                <p:cNvSpPr>
                  <a:spLocks noChangeArrowheads="1"/>
                </p:cNvSpPr>
                <p:nvPr/>
              </p:nvSpPr>
              <p:spPr bwMode="auto">
                <a:xfrm>
                  <a:off x="6429" y="2916"/>
                  <a:ext cx="9" cy="12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69" name="Oval 27"/>
                <p:cNvSpPr>
                  <a:spLocks noChangeArrowheads="1"/>
                </p:cNvSpPr>
                <p:nvPr/>
              </p:nvSpPr>
              <p:spPr bwMode="auto">
                <a:xfrm>
                  <a:off x="6594" y="3099"/>
                  <a:ext cx="9" cy="13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0" name="Oval 28"/>
                <p:cNvSpPr>
                  <a:spLocks noChangeArrowheads="1"/>
                </p:cNvSpPr>
                <p:nvPr/>
              </p:nvSpPr>
              <p:spPr bwMode="auto">
                <a:xfrm>
                  <a:off x="5440" y="3255"/>
                  <a:ext cx="10" cy="13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1" name="Oval 29"/>
                <p:cNvSpPr>
                  <a:spLocks noChangeArrowheads="1"/>
                </p:cNvSpPr>
                <p:nvPr/>
              </p:nvSpPr>
              <p:spPr bwMode="auto">
                <a:xfrm>
                  <a:off x="5605" y="3235"/>
                  <a:ext cx="9" cy="12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2" name="Oval 30"/>
                <p:cNvSpPr>
                  <a:spLocks noChangeArrowheads="1"/>
                </p:cNvSpPr>
                <p:nvPr/>
              </p:nvSpPr>
              <p:spPr bwMode="auto">
                <a:xfrm>
                  <a:off x="5770" y="3200"/>
                  <a:ext cx="9" cy="13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3" name="Oval 31"/>
                <p:cNvSpPr>
                  <a:spLocks noChangeArrowheads="1"/>
                </p:cNvSpPr>
                <p:nvPr/>
              </p:nvSpPr>
              <p:spPr bwMode="auto">
                <a:xfrm>
                  <a:off x="5935" y="3109"/>
                  <a:ext cx="9" cy="13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4" name="Oval 32"/>
                <p:cNvSpPr>
                  <a:spLocks noChangeArrowheads="1"/>
                </p:cNvSpPr>
                <p:nvPr/>
              </p:nvSpPr>
              <p:spPr bwMode="auto">
                <a:xfrm>
                  <a:off x="6100" y="2990"/>
                  <a:ext cx="9" cy="13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5" name="Oval 33"/>
                <p:cNvSpPr>
                  <a:spLocks noChangeArrowheads="1"/>
                </p:cNvSpPr>
                <p:nvPr/>
              </p:nvSpPr>
              <p:spPr bwMode="auto">
                <a:xfrm>
                  <a:off x="6265" y="2995"/>
                  <a:ext cx="9" cy="13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6" name="Oval 34"/>
                <p:cNvSpPr>
                  <a:spLocks noChangeArrowheads="1"/>
                </p:cNvSpPr>
                <p:nvPr/>
              </p:nvSpPr>
              <p:spPr bwMode="auto">
                <a:xfrm>
                  <a:off x="6429" y="3128"/>
                  <a:ext cx="9" cy="13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7" name="Oval 35"/>
                <p:cNvSpPr>
                  <a:spLocks noChangeArrowheads="1"/>
                </p:cNvSpPr>
                <p:nvPr/>
              </p:nvSpPr>
              <p:spPr bwMode="auto">
                <a:xfrm>
                  <a:off x="6594" y="3186"/>
                  <a:ext cx="9" cy="13"/>
                </a:xfrm>
                <a:prstGeom prst="ellipse">
                  <a:avLst/>
                </a:prstGeom>
                <a:solidFill>
                  <a:srgbClr val="00FF00"/>
                </a:solidFill>
                <a:ln w="31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8" name="Oval 36"/>
                <p:cNvSpPr>
                  <a:spLocks noChangeArrowheads="1"/>
                </p:cNvSpPr>
                <p:nvPr/>
              </p:nvSpPr>
              <p:spPr bwMode="auto">
                <a:xfrm>
                  <a:off x="5440" y="3236"/>
                  <a:ext cx="10" cy="12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79" name="Oval 37"/>
                <p:cNvSpPr>
                  <a:spLocks noChangeArrowheads="1"/>
                </p:cNvSpPr>
                <p:nvPr/>
              </p:nvSpPr>
              <p:spPr bwMode="auto">
                <a:xfrm>
                  <a:off x="5605" y="3254"/>
                  <a:ext cx="9" cy="13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0" name="Oval 38"/>
                <p:cNvSpPr>
                  <a:spLocks noChangeArrowheads="1"/>
                </p:cNvSpPr>
                <p:nvPr/>
              </p:nvSpPr>
              <p:spPr bwMode="auto">
                <a:xfrm>
                  <a:off x="5770" y="3209"/>
                  <a:ext cx="9" cy="13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1" name="Oval 39"/>
                <p:cNvSpPr>
                  <a:spLocks noChangeArrowheads="1"/>
                </p:cNvSpPr>
                <p:nvPr/>
              </p:nvSpPr>
              <p:spPr bwMode="auto">
                <a:xfrm>
                  <a:off x="5935" y="3106"/>
                  <a:ext cx="9" cy="13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2" name="Oval 40"/>
                <p:cNvSpPr>
                  <a:spLocks noChangeArrowheads="1"/>
                </p:cNvSpPr>
                <p:nvPr/>
              </p:nvSpPr>
              <p:spPr bwMode="auto">
                <a:xfrm>
                  <a:off x="6100" y="3050"/>
                  <a:ext cx="9" cy="13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3" name="Oval 41"/>
                <p:cNvSpPr>
                  <a:spLocks noChangeArrowheads="1"/>
                </p:cNvSpPr>
                <p:nvPr/>
              </p:nvSpPr>
              <p:spPr bwMode="auto">
                <a:xfrm>
                  <a:off x="6265" y="3087"/>
                  <a:ext cx="9" cy="13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4" name="Oval 42"/>
                <p:cNvSpPr>
                  <a:spLocks noChangeArrowheads="1"/>
                </p:cNvSpPr>
                <p:nvPr/>
              </p:nvSpPr>
              <p:spPr bwMode="auto">
                <a:xfrm>
                  <a:off x="6429" y="3185"/>
                  <a:ext cx="9" cy="13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185" name="Oval 43"/>
                <p:cNvSpPr>
                  <a:spLocks noChangeArrowheads="1"/>
                </p:cNvSpPr>
                <p:nvPr/>
              </p:nvSpPr>
              <p:spPr bwMode="auto">
                <a:xfrm>
                  <a:off x="6594" y="3242"/>
                  <a:ext cx="9" cy="13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7043" name="Text Box 74"/>
          <p:cNvSpPr txBox="1">
            <a:spLocks noChangeArrowheads="1"/>
          </p:cNvSpPr>
          <p:nvPr/>
        </p:nvSpPr>
        <p:spPr bwMode="auto">
          <a:xfrm>
            <a:off x="2825750" y="460375"/>
            <a:ext cx="348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3600"/>
              <a:t> Emotional brain</a:t>
            </a:r>
          </a:p>
        </p:txBody>
      </p:sp>
    </p:spTree>
    <p:extLst>
      <p:ext uri="{BB962C8B-B14F-4D97-AF65-F5344CB8AC3E}">
        <p14:creationId xmlns:p14="http://schemas.microsoft.com/office/powerpoint/2010/main" val="250987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635"/>
          <p:cNvGrpSpPr>
            <a:grpSpLocks/>
          </p:cNvGrpSpPr>
          <p:nvPr/>
        </p:nvGrpSpPr>
        <p:grpSpPr bwMode="auto">
          <a:xfrm>
            <a:off x="747713" y="1143000"/>
            <a:ext cx="8015287" cy="4724400"/>
            <a:chOff x="471" y="528"/>
            <a:chExt cx="5049" cy="2976"/>
          </a:xfrm>
        </p:grpSpPr>
        <p:sp>
          <p:nvSpPr>
            <p:cNvPr id="89092" name="Line 918"/>
            <p:cNvSpPr>
              <a:spLocks noChangeShapeType="1"/>
            </p:cNvSpPr>
            <p:nvPr/>
          </p:nvSpPr>
          <p:spPr bwMode="auto">
            <a:xfrm flipV="1">
              <a:off x="4313" y="2098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3" name="Line 878"/>
            <p:cNvSpPr>
              <a:spLocks noChangeShapeType="1"/>
            </p:cNvSpPr>
            <p:nvPr/>
          </p:nvSpPr>
          <p:spPr bwMode="auto">
            <a:xfrm flipV="1">
              <a:off x="3255" y="2098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4" name="Line 838"/>
            <p:cNvSpPr>
              <a:spLocks noChangeShapeType="1"/>
            </p:cNvSpPr>
            <p:nvPr/>
          </p:nvSpPr>
          <p:spPr bwMode="auto">
            <a:xfrm flipV="1">
              <a:off x="2203" y="2098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5" name="Line 797"/>
            <p:cNvSpPr>
              <a:spLocks noChangeShapeType="1"/>
            </p:cNvSpPr>
            <p:nvPr/>
          </p:nvSpPr>
          <p:spPr bwMode="auto">
            <a:xfrm flipV="1">
              <a:off x="4311" y="802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6" name="Line 758"/>
            <p:cNvSpPr>
              <a:spLocks noChangeShapeType="1"/>
            </p:cNvSpPr>
            <p:nvPr/>
          </p:nvSpPr>
          <p:spPr bwMode="auto">
            <a:xfrm flipV="1">
              <a:off x="3256" y="802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7" name="Line 612"/>
            <p:cNvSpPr>
              <a:spLocks noChangeShapeType="1"/>
            </p:cNvSpPr>
            <p:nvPr/>
          </p:nvSpPr>
          <p:spPr bwMode="auto">
            <a:xfrm flipV="1">
              <a:off x="2202" y="803"/>
              <a:ext cx="0" cy="100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8" name="Text Box 4"/>
            <p:cNvSpPr txBox="1">
              <a:spLocks noChangeArrowheads="1"/>
            </p:cNvSpPr>
            <p:nvPr/>
          </p:nvSpPr>
          <p:spPr bwMode="auto">
            <a:xfrm>
              <a:off x="758" y="1728"/>
              <a:ext cx="5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 i="1">
                  <a:latin typeface="Times" charset="0"/>
                </a:rPr>
                <a:t>x = 44mm</a:t>
              </a:r>
              <a:endParaRPr lang="en-US">
                <a:latin typeface="Times" charset="0"/>
              </a:endParaRPr>
            </a:p>
          </p:txBody>
        </p:sp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786" y="2928"/>
              <a:ext cx="5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 i="1">
                  <a:latin typeface="Times" charset="0"/>
                </a:rPr>
                <a:t>x = 0mm</a:t>
              </a:r>
              <a:endParaRPr lang="en-US">
                <a:latin typeface="Times" charset="0"/>
              </a:endParaRPr>
            </a:p>
          </p:txBody>
        </p:sp>
        <p:grpSp>
          <p:nvGrpSpPr>
            <p:cNvPr id="89100" name="Group 8"/>
            <p:cNvGrpSpPr>
              <a:grpSpLocks/>
            </p:cNvGrpSpPr>
            <p:nvPr/>
          </p:nvGrpSpPr>
          <p:grpSpPr bwMode="auto">
            <a:xfrm>
              <a:off x="1915" y="3217"/>
              <a:ext cx="734" cy="154"/>
              <a:chOff x="1152" y="3687"/>
              <a:chExt cx="734" cy="154"/>
            </a:xfrm>
          </p:grpSpPr>
          <p:sp>
            <p:nvSpPr>
              <p:cNvPr id="90060" name="Line 9"/>
              <p:cNvSpPr>
                <a:spLocks noChangeShapeType="1"/>
              </p:cNvSpPr>
              <p:nvPr/>
            </p:nvSpPr>
            <p:spPr bwMode="auto">
              <a:xfrm>
                <a:off x="1152" y="375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61" name="Text Box 10"/>
              <p:cNvSpPr txBox="1">
                <a:spLocks noChangeArrowheads="1"/>
              </p:cNvSpPr>
              <p:nvPr/>
            </p:nvSpPr>
            <p:spPr bwMode="auto">
              <a:xfrm>
                <a:off x="1440" y="3687"/>
                <a:ext cx="44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>
                    <a:latin typeface="Times" charset="0"/>
                  </a:rPr>
                  <a:t>d = Today</a:t>
                </a:r>
              </a:p>
            </p:txBody>
          </p:sp>
        </p:grpSp>
        <p:grpSp>
          <p:nvGrpSpPr>
            <p:cNvPr id="89101" name="Group 11"/>
            <p:cNvGrpSpPr>
              <a:grpSpLocks/>
            </p:cNvGrpSpPr>
            <p:nvPr/>
          </p:nvGrpSpPr>
          <p:grpSpPr bwMode="auto">
            <a:xfrm>
              <a:off x="3085" y="3227"/>
              <a:ext cx="789" cy="154"/>
              <a:chOff x="2688" y="3697"/>
              <a:chExt cx="789" cy="154"/>
            </a:xfrm>
          </p:grpSpPr>
          <p:sp>
            <p:nvSpPr>
              <p:cNvPr id="90058" name="Line 12"/>
              <p:cNvSpPr>
                <a:spLocks noChangeShapeType="1"/>
              </p:cNvSpPr>
              <p:nvPr/>
            </p:nvSpPr>
            <p:spPr bwMode="auto">
              <a:xfrm>
                <a:off x="2688" y="3774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59" name="Text Box 13"/>
              <p:cNvSpPr txBox="1">
                <a:spLocks noChangeArrowheads="1"/>
              </p:cNvSpPr>
              <p:nvPr/>
            </p:nvSpPr>
            <p:spPr bwMode="auto">
              <a:xfrm>
                <a:off x="2975" y="3697"/>
                <a:ext cx="50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>
                    <a:latin typeface="Times" charset="0"/>
                  </a:rPr>
                  <a:t>d = 2 weeks</a:t>
                </a:r>
              </a:p>
            </p:txBody>
          </p:sp>
        </p:grpSp>
        <p:grpSp>
          <p:nvGrpSpPr>
            <p:cNvPr id="89102" name="Group 14"/>
            <p:cNvGrpSpPr>
              <a:grpSpLocks/>
            </p:cNvGrpSpPr>
            <p:nvPr/>
          </p:nvGrpSpPr>
          <p:grpSpPr bwMode="auto">
            <a:xfrm>
              <a:off x="4325" y="3227"/>
              <a:ext cx="793" cy="154"/>
              <a:chOff x="2688" y="3841"/>
              <a:chExt cx="793" cy="154"/>
            </a:xfrm>
          </p:grpSpPr>
          <p:sp>
            <p:nvSpPr>
              <p:cNvPr id="90056" name="Line 15"/>
              <p:cNvSpPr>
                <a:spLocks noChangeShapeType="1"/>
              </p:cNvSpPr>
              <p:nvPr/>
            </p:nvSpPr>
            <p:spPr bwMode="auto">
              <a:xfrm>
                <a:off x="2688" y="391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57" name="Text Box 16"/>
              <p:cNvSpPr txBox="1">
                <a:spLocks noChangeArrowheads="1"/>
              </p:cNvSpPr>
              <p:nvPr/>
            </p:nvSpPr>
            <p:spPr bwMode="auto">
              <a:xfrm>
                <a:off x="2976" y="3841"/>
                <a:ext cx="5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>
                    <a:latin typeface="Times" charset="0"/>
                  </a:rPr>
                  <a:t>d = 1 month</a:t>
                </a:r>
              </a:p>
            </p:txBody>
          </p:sp>
        </p:grpSp>
        <p:pic>
          <p:nvPicPr>
            <p:cNvPr id="89103" name="Picture 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27" t="7744" r="10489" b="5621"/>
            <a:stretch>
              <a:fillRect/>
            </a:stretch>
          </p:blipFill>
          <p:spPr bwMode="auto">
            <a:xfrm>
              <a:off x="595" y="3168"/>
              <a:ext cx="912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9104" name="Text Box 20"/>
            <p:cNvSpPr txBox="1">
              <a:spLocks noChangeArrowheads="1"/>
            </p:cNvSpPr>
            <p:nvPr/>
          </p:nvSpPr>
          <p:spPr bwMode="auto">
            <a:xfrm>
              <a:off x="471" y="52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" charset="0"/>
                </a:rPr>
                <a:t>A</a:t>
              </a:r>
            </a:p>
          </p:txBody>
        </p:sp>
        <p:sp>
          <p:nvSpPr>
            <p:cNvPr id="89105" name="Text Box 21"/>
            <p:cNvSpPr txBox="1">
              <a:spLocks noChangeArrowheads="1"/>
            </p:cNvSpPr>
            <p:nvPr/>
          </p:nvSpPr>
          <p:spPr bwMode="auto">
            <a:xfrm>
              <a:off x="1671" y="52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" charset="0"/>
                </a:rPr>
                <a:t>B</a:t>
              </a:r>
            </a:p>
          </p:txBody>
        </p:sp>
        <p:sp>
          <p:nvSpPr>
            <p:cNvPr id="89106" name="Text Box 22"/>
            <p:cNvSpPr txBox="1">
              <a:spLocks noChangeArrowheads="1"/>
            </p:cNvSpPr>
            <p:nvPr/>
          </p:nvSpPr>
          <p:spPr bwMode="auto">
            <a:xfrm>
              <a:off x="520" y="3237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imes" charset="0"/>
                </a:rPr>
                <a:t>0</a:t>
              </a:r>
            </a:p>
          </p:txBody>
        </p:sp>
        <p:sp>
          <p:nvSpPr>
            <p:cNvPr id="89107" name="Text Box 23"/>
            <p:cNvSpPr txBox="1">
              <a:spLocks noChangeArrowheads="1"/>
            </p:cNvSpPr>
            <p:nvPr/>
          </p:nvSpPr>
          <p:spPr bwMode="auto">
            <a:xfrm>
              <a:off x="1349" y="3230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imes" charset="0"/>
                </a:rPr>
                <a:t>15</a:t>
              </a:r>
            </a:p>
          </p:txBody>
        </p:sp>
        <p:sp>
          <p:nvSpPr>
            <p:cNvPr id="89108" name="Text Box 24"/>
            <p:cNvSpPr txBox="1">
              <a:spLocks noChangeArrowheads="1"/>
            </p:cNvSpPr>
            <p:nvPr/>
          </p:nvSpPr>
          <p:spPr bwMode="auto">
            <a:xfrm>
              <a:off x="897" y="3254"/>
              <a:ext cx="3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imes" charset="0"/>
                </a:rPr>
                <a:t>T</a:t>
              </a:r>
              <a:r>
                <a:rPr lang="en-US" sz="2000" baseline="-25000">
                  <a:latin typeface="Times" charset="0"/>
                </a:rPr>
                <a:t>13</a:t>
              </a:r>
              <a:endParaRPr lang="en-US" sz="2000">
                <a:latin typeface="Times" charset="0"/>
              </a:endParaRPr>
            </a:p>
          </p:txBody>
        </p:sp>
        <p:pic>
          <p:nvPicPr>
            <p:cNvPr id="89109" name="Picture 25" descr="sag4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" y="816"/>
              <a:ext cx="1088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0" name="Picture 26" descr="sag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" y="2016"/>
              <a:ext cx="1088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111" name="Text Box 28"/>
            <p:cNvSpPr txBox="1">
              <a:spLocks noChangeArrowheads="1"/>
            </p:cNvSpPr>
            <p:nvPr/>
          </p:nvSpPr>
          <p:spPr bwMode="auto">
            <a:xfrm>
              <a:off x="2254" y="624"/>
              <a:ext cx="3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Times" charset="0"/>
                </a:rPr>
                <a:t>VCtx</a:t>
              </a:r>
            </a:p>
          </p:txBody>
        </p:sp>
        <p:grpSp>
          <p:nvGrpSpPr>
            <p:cNvPr id="89112" name="Group 469"/>
            <p:cNvGrpSpPr>
              <a:grpSpLocks/>
            </p:cNvGrpSpPr>
            <p:nvPr/>
          </p:nvGrpSpPr>
          <p:grpSpPr bwMode="auto">
            <a:xfrm>
              <a:off x="1912" y="803"/>
              <a:ext cx="1008" cy="1007"/>
              <a:chOff x="3420" y="1892"/>
              <a:chExt cx="1008" cy="1007"/>
            </a:xfrm>
          </p:grpSpPr>
          <p:sp>
            <p:nvSpPr>
              <p:cNvPr id="89945" name="Rectangle 470"/>
              <p:cNvSpPr>
                <a:spLocks noChangeArrowheads="1"/>
              </p:cNvSpPr>
              <p:nvPr/>
            </p:nvSpPr>
            <p:spPr bwMode="auto">
              <a:xfrm>
                <a:off x="3425" y="1892"/>
                <a:ext cx="998" cy="1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46" name="Line 471"/>
              <p:cNvSpPr>
                <a:spLocks noChangeShapeType="1"/>
              </p:cNvSpPr>
              <p:nvPr/>
            </p:nvSpPr>
            <p:spPr bwMode="auto">
              <a:xfrm>
                <a:off x="3425" y="189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47" name="Line 472"/>
              <p:cNvSpPr>
                <a:spLocks noChangeShapeType="1"/>
              </p:cNvSpPr>
              <p:nvPr/>
            </p:nvSpPr>
            <p:spPr bwMode="auto">
              <a:xfrm flipV="1">
                <a:off x="342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48" name="Line 473"/>
              <p:cNvSpPr>
                <a:spLocks noChangeShapeType="1"/>
              </p:cNvSpPr>
              <p:nvPr/>
            </p:nvSpPr>
            <p:spPr bwMode="auto">
              <a:xfrm flipV="1">
                <a:off x="4423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49" name="Freeform 474"/>
              <p:cNvSpPr>
                <a:spLocks/>
              </p:cNvSpPr>
              <p:nvPr/>
            </p:nvSpPr>
            <p:spPr bwMode="auto">
              <a:xfrm>
                <a:off x="3425" y="2105"/>
                <a:ext cx="998" cy="664"/>
              </a:xfrm>
              <a:custGeom>
                <a:avLst/>
                <a:gdLst>
                  <a:gd name="T0" fmla="*/ 0 w 3295"/>
                  <a:gd name="T1" fmla="*/ 1459 h 1459"/>
                  <a:gd name="T2" fmla="*/ 471 w 3295"/>
                  <a:gd name="T3" fmla="*/ 1398 h 1459"/>
                  <a:gd name="T4" fmla="*/ 941 w 3295"/>
                  <a:gd name="T5" fmla="*/ 1060 h 1459"/>
                  <a:gd name="T6" fmla="*/ 1412 w 3295"/>
                  <a:gd name="T7" fmla="*/ 491 h 1459"/>
                  <a:gd name="T8" fmla="*/ 1883 w 3295"/>
                  <a:gd name="T9" fmla="*/ 0 h 1459"/>
                  <a:gd name="T10" fmla="*/ 2354 w 3295"/>
                  <a:gd name="T11" fmla="*/ 56 h 1459"/>
                  <a:gd name="T12" fmla="*/ 2824 w 3295"/>
                  <a:gd name="T13" fmla="*/ 563 h 1459"/>
                  <a:gd name="T14" fmla="*/ 3295 w 3295"/>
                  <a:gd name="T15" fmla="*/ 1134 h 14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459"/>
                  <a:gd name="T26" fmla="*/ 3295 w 3295"/>
                  <a:gd name="T27" fmla="*/ 1459 h 14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459">
                    <a:moveTo>
                      <a:pt x="0" y="1459"/>
                    </a:moveTo>
                    <a:lnTo>
                      <a:pt x="471" y="1398"/>
                    </a:lnTo>
                    <a:lnTo>
                      <a:pt x="941" y="1060"/>
                    </a:lnTo>
                    <a:lnTo>
                      <a:pt x="1412" y="491"/>
                    </a:lnTo>
                    <a:lnTo>
                      <a:pt x="1883" y="0"/>
                    </a:lnTo>
                    <a:lnTo>
                      <a:pt x="2354" y="56"/>
                    </a:lnTo>
                    <a:lnTo>
                      <a:pt x="2824" y="563"/>
                    </a:lnTo>
                    <a:lnTo>
                      <a:pt x="3295" y="1134"/>
                    </a:lnTo>
                  </a:path>
                </a:pathLst>
              </a:cu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0" name="Line 475"/>
              <p:cNvSpPr>
                <a:spLocks noChangeShapeType="1"/>
              </p:cNvSpPr>
              <p:nvPr/>
            </p:nvSpPr>
            <p:spPr bwMode="auto">
              <a:xfrm flipV="1">
                <a:off x="3425" y="2758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1" name="Line 476"/>
              <p:cNvSpPr>
                <a:spLocks noChangeShapeType="1"/>
              </p:cNvSpPr>
              <p:nvPr/>
            </p:nvSpPr>
            <p:spPr bwMode="auto">
              <a:xfrm flipV="1">
                <a:off x="3567" y="2730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2" name="Line 477"/>
              <p:cNvSpPr>
                <a:spLocks noChangeShapeType="1"/>
              </p:cNvSpPr>
              <p:nvPr/>
            </p:nvSpPr>
            <p:spPr bwMode="auto">
              <a:xfrm flipV="1">
                <a:off x="3710" y="2557"/>
                <a:ext cx="1" cy="3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3" name="Line 478"/>
              <p:cNvSpPr>
                <a:spLocks noChangeShapeType="1"/>
              </p:cNvSpPr>
              <p:nvPr/>
            </p:nvSpPr>
            <p:spPr bwMode="auto">
              <a:xfrm flipV="1">
                <a:off x="3852" y="2279"/>
                <a:ext cx="1" cy="5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4" name="Line 479"/>
              <p:cNvSpPr>
                <a:spLocks noChangeShapeType="1"/>
              </p:cNvSpPr>
              <p:nvPr/>
            </p:nvSpPr>
            <p:spPr bwMode="auto">
              <a:xfrm flipV="1">
                <a:off x="3995" y="2040"/>
                <a:ext cx="1" cy="65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5" name="Line 480"/>
              <p:cNvSpPr>
                <a:spLocks noChangeShapeType="1"/>
              </p:cNvSpPr>
              <p:nvPr/>
            </p:nvSpPr>
            <p:spPr bwMode="auto">
              <a:xfrm flipV="1">
                <a:off x="4138" y="2068"/>
                <a:ext cx="2" cy="63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6" name="Line 481"/>
              <p:cNvSpPr>
                <a:spLocks noChangeShapeType="1"/>
              </p:cNvSpPr>
              <p:nvPr/>
            </p:nvSpPr>
            <p:spPr bwMode="auto">
              <a:xfrm flipV="1">
                <a:off x="4281" y="2322"/>
                <a:ext cx="1" cy="39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7" name="Line 482"/>
              <p:cNvSpPr>
                <a:spLocks noChangeShapeType="1"/>
              </p:cNvSpPr>
              <p:nvPr/>
            </p:nvSpPr>
            <p:spPr bwMode="auto">
              <a:xfrm flipV="1">
                <a:off x="4423" y="2588"/>
                <a:ext cx="2" cy="33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8" name="Line 483"/>
              <p:cNvSpPr>
                <a:spLocks noChangeShapeType="1"/>
              </p:cNvSpPr>
              <p:nvPr/>
            </p:nvSpPr>
            <p:spPr bwMode="auto">
              <a:xfrm>
                <a:off x="3425" y="2769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59" name="Line 484"/>
              <p:cNvSpPr>
                <a:spLocks noChangeShapeType="1"/>
              </p:cNvSpPr>
              <p:nvPr/>
            </p:nvSpPr>
            <p:spPr bwMode="auto">
              <a:xfrm>
                <a:off x="3567" y="2741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0" name="Line 485"/>
              <p:cNvSpPr>
                <a:spLocks noChangeShapeType="1"/>
              </p:cNvSpPr>
              <p:nvPr/>
            </p:nvSpPr>
            <p:spPr bwMode="auto">
              <a:xfrm>
                <a:off x="3710" y="2588"/>
                <a:ext cx="1" cy="3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1" name="Line 486"/>
              <p:cNvSpPr>
                <a:spLocks noChangeShapeType="1"/>
              </p:cNvSpPr>
              <p:nvPr/>
            </p:nvSpPr>
            <p:spPr bwMode="auto">
              <a:xfrm>
                <a:off x="3852" y="2329"/>
                <a:ext cx="1" cy="48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2" name="Line 487"/>
              <p:cNvSpPr>
                <a:spLocks noChangeShapeType="1"/>
              </p:cNvSpPr>
              <p:nvPr/>
            </p:nvSpPr>
            <p:spPr bwMode="auto">
              <a:xfrm>
                <a:off x="3995" y="2105"/>
                <a:ext cx="1" cy="66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3" name="Line 488"/>
              <p:cNvSpPr>
                <a:spLocks noChangeShapeType="1"/>
              </p:cNvSpPr>
              <p:nvPr/>
            </p:nvSpPr>
            <p:spPr bwMode="auto">
              <a:xfrm>
                <a:off x="4138" y="2131"/>
                <a:ext cx="2" cy="64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4" name="Line 489"/>
              <p:cNvSpPr>
                <a:spLocks noChangeShapeType="1"/>
              </p:cNvSpPr>
              <p:nvPr/>
            </p:nvSpPr>
            <p:spPr bwMode="auto">
              <a:xfrm>
                <a:off x="4281" y="2361"/>
                <a:ext cx="1" cy="4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5" name="Line 490"/>
              <p:cNvSpPr>
                <a:spLocks noChangeShapeType="1"/>
              </p:cNvSpPr>
              <p:nvPr/>
            </p:nvSpPr>
            <p:spPr bwMode="auto">
              <a:xfrm>
                <a:off x="4423" y="2621"/>
                <a:ext cx="2" cy="33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6" name="Freeform 491"/>
              <p:cNvSpPr>
                <a:spLocks/>
              </p:cNvSpPr>
              <p:nvPr/>
            </p:nvSpPr>
            <p:spPr bwMode="auto">
              <a:xfrm>
                <a:off x="3425" y="2072"/>
                <a:ext cx="998" cy="730"/>
              </a:xfrm>
              <a:custGeom>
                <a:avLst/>
                <a:gdLst>
                  <a:gd name="T0" fmla="*/ 0 w 3295"/>
                  <a:gd name="T1" fmla="*/ 1604 h 1604"/>
                  <a:gd name="T2" fmla="*/ 471 w 3295"/>
                  <a:gd name="T3" fmla="*/ 1399 h 1604"/>
                  <a:gd name="T4" fmla="*/ 941 w 3295"/>
                  <a:gd name="T5" fmla="*/ 1065 h 1604"/>
                  <a:gd name="T6" fmla="*/ 1412 w 3295"/>
                  <a:gd name="T7" fmla="*/ 491 h 1604"/>
                  <a:gd name="T8" fmla="*/ 1883 w 3295"/>
                  <a:gd name="T9" fmla="*/ 0 h 1604"/>
                  <a:gd name="T10" fmla="*/ 2354 w 3295"/>
                  <a:gd name="T11" fmla="*/ 28 h 1604"/>
                  <a:gd name="T12" fmla="*/ 2824 w 3295"/>
                  <a:gd name="T13" fmla="*/ 647 h 1604"/>
                  <a:gd name="T14" fmla="*/ 3295 w 3295"/>
                  <a:gd name="T15" fmla="*/ 1350 h 16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604"/>
                  <a:gd name="T26" fmla="*/ 3295 w 3295"/>
                  <a:gd name="T27" fmla="*/ 1604 h 160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604">
                    <a:moveTo>
                      <a:pt x="0" y="1604"/>
                    </a:moveTo>
                    <a:lnTo>
                      <a:pt x="471" y="1399"/>
                    </a:lnTo>
                    <a:lnTo>
                      <a:pt x="941" y="1065"/>
                    </a:lnTo>
                    <a:lnTo>
                      <a:pt x="1412" y="491"/>
                    </a:lnTo>
                    <a:lnTo>
                      <a:pt x="1883" y="0"/>
                    </a:lnTo>
                    <a:lnTo>
                      <a:pt x="2354" y="28"/>
                    </a:lnTo>
                    <a:lnTo>
                      <a:pt x="2824" y="647"/>
                    </a:lnTo>
                    <a:lnTo>
                      <a:pt x="3295" y="1350"/>
                    </a:lnTo>
                  </a:path>
                </a:pathLst>
              </a:cu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7" name="Line 492"/>
              <p:cNvSpPr>
                <a:spLocks noChangeShapeType="1"/>
              </p:cNvSpPr>
              <p:nvPr/>
            </p:nvSpPr>
            <p:spPr bwMode="auto">
              <a:xfrm flipV="1">
                <a:off x="3425" y="2785"/>
                <a:ext cx="1" cy="17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8" name="Line 493"/>
              <p:cNvSpPr>
                <a:spLocks noChangeShapeType="1"/>
              </p:cNvSpPr>
              <p:nvPr/>
            </p:nvSpPr>
            <p:spPr bwMode="auto">
              <a:xfrm>
                <a:off x="3420" y="2785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69" name="Line 494"/>
              <p:cNvSpPr>
                <a:spLocks noChangeShapeType="1"/>
              </p:cNvSpPr>
              <p:nvPr/>
            </p:nvSpPr>
            <p:spPr bwMode="auto">
              <a:xfrm flipV="1">
                <a:off x="3567" y="2693"/>
                <a:ext cx="1" cy="15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0" name="Line 495"/>
              <p:cNvSpPr>
                <a:spLocks noChangeShapeType="1"/>
              </p:cNvSpPr>
              <p:nvPr/>
            </p:nvSpPr>
            <p:spPr bwMode="auto">
              <a:xfrm>
                <a:off x="3564" y="2693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1" name="Line 496"/>
              <p:cNvSpPr>
                <a:spLocks noChangeShapeType="1"/>
              </p:cNvSpPr>
              <p:nvPr/>
            </p:nvSpPr>
            <p:spPr bwMode="auto">
              <a:xfrm flipV="1">
                <a:off x="3710" y="2528"/>
                <a:ext cx="1" cy="28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2" name="Line 497"/>
              <p:cNvSpPr>
                <a:spLocks noChangeShapeType="1"/>
              </p:cNvSpPr>
              <p:nvPr/>
            </p:nvSpPr>
            <p:spPr bwMode="auto">
              <a:xfrm>
                <a:off x="3706" y="2528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3" name="Line 498"/>
              <p:cNvSpPr>
                <a:spLocks noChangeShapeType="1"/>
              </p:cNvSpPr>
              <p:nvPr/>
            </p:nvSpPr>
            <p:spPr bwMode="auto">
              <a:xfrm flipV="1">
                <a:off x="3852" y="2253"/>
                <a:ext cx="1" cy="43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4" name="Line 499"/>
              <p:cNvSpPr>
                <a:spLocks noChangeShapeType="1"/>
              </p:cNvSpPr>
              <p:nvPr/>
            </p:nvSpPr>
            <p:spPr bwMode="auto">
              <a:xfrm>
                <a:off x="3849" y="2253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5" name="Line 500"/>
              <p:cNvSpPr>
                <a:spLocks noChangeShapeType="1"/>
              </p:cNvSpPr>
              <p:nvPr/>
            </p:nvSpPr>
            <p:spPr bwMode="auto">
              <a:xfrm flipV="1">
                <a:off x="3995" y="2015"/>
                <a:ext cx="1" cy="57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6" name="Line 501"/>
              <p:cNvSpPr>
                <a:spLocks noChangeShapeType="1"/>
              </p:cNvSpPr>
              <p:nvPr/>
            </p:nvSpPr>
            <p:spPr bwMode="auto">
              <a:xfrm>
                <a:off x="3991" y="2015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7" name="Line 502"/>
              <p:cNvSpPr>
                <a:spLocks noChangeShapeType="1"/>
              </p:cNvSpPr>
              <p:nvPr/>
            </p:nvSpPr>
            <p:spPr bwMode="auto">
              <a:xfrm flipV="1">
                <a:off x="4138" y="2023"/>
                <a:ext cx="2" cy="6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8" name="Line 503"/>
              <p:cNvSpPr>
                <a:spLocks noChangeShapeType="1"/>
              </p:cNvSpPr>
              <p:nvPr/>
            </p:nvSpPr>
            <p:spPr bwMode="auto">
              <a:xfrm>
                <a:off x="4134" y="2023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79" name="Line 504"/>
              <p:cNvSpPr>
                <a:spLocks noChangeShapeType="1"/>
              </p:cNvSpPr>
              <p:nvPr/>
            </p:nvSpPr>
            <p:spPr bwMode="auto">
              <a:xfrm flipV="1">
                <a:off x="4281" y="2304"/>
                <a:ext cx="1" cy="6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0" name="Line 505"/>
              <p:cNvSpPr>
                <a:spLocks noChangeShapeType="1"/>
              </p:cNvSpPr>
              <p:nvPr/>
            </p:nvSpPr>
            <p:spPr bwMode="auto">
              <a:xfrm>
                <a:off x="4276" y="2304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1" name="Line 506"/>
              <p:cNvSpPr>
                <a:spLocks noChangeShapeType="1"/>
              </p:cNvSpPr>
              <p:nvPr/>
            </p:nvSpPr>
            <p:spPr bwMode="auto">
              <a:xfrm flipV="1">
                <a:off x="4423" y="2629"/>
                <a:ext cx="2" cy="57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2" name="Line 507"/>
              <p:cNvSpPr>
                <a:spLocks noChangeShapeType="1"/>
              </p:cNvSpPr>
              <p:nvPr/>
            </p:nvSpPr>
            <p:spPr bwMode="auto">
              <a:xfrm>
                <a:off x="4419" y="2629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3" name="Line 508"/>
              <p:cNvSpPr>
                <a:spLocks noChangeShapeType="1"/>
              </p:cNvSpPr>
              <p:nvPr/>
            </p:nvSpPr>
            <p:spPr bwMode="auto">
              <a:xfrm>
                <a:off x="3425" y="2802"/>
                <a:ext cx="1" cy="15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4" name="Line 509"/>
              <p:cNvSpPr>
                <a:spLocks noChangeShapeType="1"/>
              </p:cNvSpPr>
              <p:nvPr/>
            </p:nvSpPr>
            <p:spPr bwMode="auto">
              <a:xfrm>
                <a:off x="3420" y="2817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5" name="Line 510"/>
              <p:cNvSpPr>
                <a:spLocks noChangeShapeType="1"/>
              </p:cNvSpPr>
              <p:nvPr/>
            </p:nvSpPr>
            <p:spPr bwMode="auto">
              <a:xfrm>
                <a:off x="3567" y="2708"/>
                <a:ext cx="1" cy="16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6" name="Line 511"/>
              <p:cNvSpPr>
                <a:spLocks noChangeShapeType="1"/>
              </p:cNvSpPr>
              <p:nvPr/>
            </p:nvSpPr>
            <p:spPr bwMode="auto">
              <a:xfrm>
                <a:off x="3564" y="2724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7" name="Line 512"/>
              <p:cNvSpPr>
                <a:spLocks noChangeShapeType="1"/>
              </p:cNvSpPr>
              <p:nvPr/>
            </p:nvSpPr>
            <p:spPr bwMode="auto">
              <a:xfrm>
                <a:off x="3710" y="2556"/>
                <a:ext cx="1" cy="29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8" name="Line 513"/>
              <p:cNvSpPr>
                <a:spLocks noChangeShapeType="1"/>
              </p:cNvSpPr>
              <p:nvPr/>
            </p:nvSpPr>
            <p:spPr bwMode="auto">
              <a:xfrm>
                <a:off x="3706" y="2585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89" name="Line 514"/>
              <p:cNvSpPr>
                <a:spLocks noChangeShapeType="1"/>
              </p:cNvSpPr>
              <p:nvPr/>
            </p:nvSpPr>
            <p:spPr bwMode="auto">
              <a:xfrm>
                <a:off x="3852" y="2296"/>
                <a:ext cx="1" cy="4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0" name="Line 515"/>
              <p:cNvSpPr>
                <a:spLocks noChangeShapeType="1"/>
              </p:cNvSpPr>
              <p:nvPr/>
            </p:nvSpPr>
            <p:spPr bwMode="auto">
              <a:xfrm>
                <a:off x="3849" y="2337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1" name="Line 516"/>
              <p:cNvSpPr>
                <a:spLocks noChangeShapeType="1"/>
              </p:cNvSpPr>
              <p:nvPr/>
            </p:nvSpPr>
            <p:spPr bwMode="auto">
              <a:xfrm>
                <a:off x="3995" y="2072"/>
                <a:ext cx="1" cy="56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2" name="Line 517"/>
              <p:cNvSpPr>
                <a:spLocks noChangeShapeType="1"/>
              </p:cNvSpPr>
              <p:nvPr/>
            </p:nvSpPr>
            <p:spPr bwMode="auto">
              <a:xfrm>
                <a:off x="3991" y="2128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3" name="Line 518"/>
              <p:cNvSpPr>
                <a:spLocks noChangeShapeType="1"/>
              </p:cNvSpPr>
              <p:nvPr/>
            </p:nvSpPr>
            <p:spPr bwMode="auto">
              <a:xfrm>
                <a:off x="4138" y="2084"/>
                <a:ext cx="2" cy="6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4" name="Line 519"/>
              <p:cNvSpPr>
                <a:spLocks noChangeShapeType="1"/>
              </p:cNvSpPr>
              <p:nvPr/>
            </p:nvSpPr>
            <p:spPr bwMode="auto">
              <a:xfrm>
                <a:off x="4134" y="2146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5" name="Line 520"/>
              <p:cNvSpPr>
                <a:spLocks noChangeShapeType="1"/>
              </p:cNvSpPr>
              <p:nvPr/>
            </p:nvSpPr>
            <p:spPr bwMode="auto">
              <a:xfrm>
                <a:off x="4281" y="2366"/>
                <a:ext cx="1" cy="6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6" name="Line 521"/>
              <p:cNvSpPr>
                <a:spLocks noChangeShapeType="1"/>
              </p:cNvSpPr>
              <p:nvPr/>
            </p:nvSpPr>
            <p:spPr bwMode="auto">
              <a:xfrm>
                <a:off x="4276" y="2428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7" name="Line 522"/>
              <p:cNvSpPr>
                <a:spLocks noChangeShapeType="1"/>
              </p:cNvSpPr>
              <p:nvPr/>
            </p:nvSpPr>
            <p:spPr bwMode="auto">
              <a:xfrm>
                <a:off x="4423" y="2686"/>
                <a:ext cx="2" cy="56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8" name="Line 523"/>
              <p:cNvSpPr>
                <a:spLocks noChangeShapeType="1"/>
              </p:cNvSpPr>
              <p:nvPr/>
            </p:nvSpPr>
            <p:spPr bwMode="auto">
              <a:xfrm>
                <a:off x="4419" y="2742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99" name="Freeform 524"/>
              <p:cNvSpPr>
                <a:spLocks/>
              </p:cNvSpPr>
              <p:nvPr/>
            </p:nvSpPr>
            <p:spPr bwMode="auto">
              <a:xfrm>
                <a:off x="3425" y="1974"/>
                <a:ext cx="998" cy="796"/>
              </a:xfrm>
              <a:custGeom>
                <a:avLst/>
                <a:gdLst>
                  <a:gd name="T0" fmla="*/ 0 w 3295"/>
                  <a:gd name="T1" fmla="*/ 1752 h 1752"/>
                  <a:gd name="T2" fmla="*/ 471 w 3295"/>
                  <a:gd name="T3" fmla="*/ 1687 h 1752"/>
                  <a:gd name="T4" fmla="*/ 941 w 3295"/>
                  <a:gd name="T5" fmla="*/ 1078 h 1752"/>
                  <a:gd name="T6" fmla="*/ 1412 w 3295"/>
                  <a:gd name="T7" fmla="*/ 498 h 1752"/>
                  <a:gd name="T8" fmla="*/ 1883 w 3295"/>
                  <a:gd name="T9" fmla="*/ 0 h 1752"/>
                  <a:gd name="T10" fmla="*/ 2354 w 3295"/>
                  <a:gd name="T11" fmla="*/ 109 h 1752"/>
                  <a:gd name="T12" fmla="*/ 2824 w 3295"/>
                  <a:gd name="T13" fmla="*/ 799 h 1752"/>
                  <a:gd name="T14" fmla="*/ 3295 w 3295"/>
                  <a:gd name="T15" fmla="*/ 1472 h 17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752"/>
                  <a:gd name="T26" fmla="*/ 3295 w 3295"/>
                  <a:gd name="T27" fmla="*/ 1752 h 17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752">
                    <a:moveTo>
                      <a:pt x="0" y="1752"/>
                    </a:moveTo>
                    <a:lnTo>
                      <a:pt x="471" y="1687"/>
                    </a:lnTo>
                    <a:lnTo>
                      <a:pt x="941" y="1078"/>
                    </a:lnTo>
                    <a:lnTo>
                      <a:pt x="1412" y="498"/>
                    </a:lnTo>
                    <a:lnTo>
                      <a:pt x="1883" y="0"/>
                    </a:lnTo>
                    <a:lnTo>
                      <a:pt x="2354" y="109"/>
                    </a:lnTo>
                    <a:lnTo>
                      <a:pt x="2824" y="799"/>
                    </a:lnTo>
                    <a:lnTo>
                      <a:pt x="3295" y="1472"/>
                    </a:lnTo>
                  </a:path>
                </a:pathLst>
              </a:cu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0" name="Line 525"/>
              <p:cNvSpPr>
                <a:spLocks noChangeShapeType="1"/>
              </p:cNvSpPr>
              <p:nvPr/>
            </p:nvSpPr>
            <p:spPr bwMode="auto">
              <a:xfrm flipV="1">
                <a:off x="3425" y="2749"/>
                <a:ext cx="1" cy="2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1" name="Line 526"/>
              <p:cNvSpPr>
                <a:spLocks noChangeShapeType="1"/>
              </p:cNvSpPr>
              <p:nvPr/>
            </p:nvSpPr>
            <p:spPr bwMode="auto">
              <a:xfrm>
                <a:off x="3420" y="2749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2" name="Line 527"/>
              <p:cNvSpPr>
                <a:spLocks noChangeShapeType="1"/>
              </p:cNvSpPr>
              <p:nvPr/>
            </p:nvSpPr>
            <p:spPr bwMode="auto">
              <a:xfrm flipV="1">
                <a:off x="3567" y="2720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3" name="Line 528"/>
              <p:cNvSpPr>
                <a:spLocks noChangeShapeType="1"/>
              </p:cNvSpPr>
              <p:nvPr/>
            </p:nvSpPr>
            <p:spPr bwMode="auto">
              <a:xfrm>
                <a:off x="3564" y="2720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4" name="Line 529"/>
              <p:cNvSpPr>
                <a:spLocks noChangeShapeType="1"/>
              </p:cNvSpPr>
              <p:nvPr/>
            </p:nvSpPr>
            <p:spPr bwMode="auto">
              <a:xfrm flipV="1">
                <a:off x="3710" y="2422"/>
                <a:ext cx="1" cy="4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5" name="Line 530"/>
              <p:cNvSpPr>
                <a:spLocks noChangeShapeType="1"/>
              </p:cNvSpPr>
              <p:nvPr/>
            </p:nvSpPr>
            <p:spPr bwMode="auto">
              <a:xfrm>
                <a:off x="3706" y="2422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6" name="Line 531"/>
              <p:cNvSpPr>
                <a:spLocks noChangeShapeType="1"/>
              </p:cNvSpPr>
              <p:nvPr/>
            </p:nvSpPr>
            <p:spPr bwMode="auto">
              <a:xfrm flipV="1">
                <a:off x="3852" y="2149"/>
                <a:ext cx="1" cy="50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7" name="Line 532"/>
              <p:cNvSpPr>
                <a:spLocks noChangeShapeType="1"/>
              </p:cNvSpPr>
              <p:nvPr/>
            </p:nvSpPr>
            <p:spPr bwMode="auto">
              <a:xfrm>
                <a:off x="3849" y="2149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8" name="Line 533"/>
              <p:cNvSpPr>
                <a:spLocks noChangeShapeType="1"/>
              </p:cNvSpPr>
              <p:nvPr/>
            </p:nvSpPr>
            <p:spPr bwMode="auto">
              <a:xfrm flipV="1">
                <a:off x="3995" y="1918"/>
                <a:ext cx="1" cy="56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09" name="Line 534"/>
              <p:cNvSpPr>
                <a:spLocks noChangeShapeType="1"/>
              </p:cNvSpPr>
              <p:nvPr/>
            </p:nvSpPr>
            <p:spPr bwMode="auto">
              <a:xfrm>
                <a:off x="3991" y="1918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0" name="Line 535"/>
              <p:cNvSpPr>
                <a:spLocks noChangeShapeType="1"/>
              </p:cNvSpPr>
              <p:nvPr/>
            </p:nvSpPr>
            <p:spPr bwMode="auto">
              <a:xfrm flipV="1">
                <a:off x="4138" y="1976"/>
                <a:ext cx="2" cy="46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1" name="Line 536"/>
              <p:cNvSpPr>
                <a:spLocks noChangeShapeType="1"/>
              </p:cNvSpPr>
              <p:nvPr/>
            </p:nvSpPr>
            <p:spPr bwMode="auto">
              <a:xfrm>
                <a:off x="4134" y="1976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2" name="Line 537"/>
              <p:cNvSpPr>
                <a:spLocks noChangeShapeType="1"/>
              </p:cNvSpPr>
              <p:nvPr/>
            </p:nvSpPr>
            <p:spPr bwMode="auto">
              <a:xfrm flipV="1">
                <a:off x="4281" y="2297"/>
                <a:ext cx="1" cy="39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3" name="Line 538"/>
              <p:cNvSpPr>
                <a:spLocks noChangeShapeType="1"/>
              </p:cNvSpPr>
              <p:nvPr/>
            </p:nvSpPr>
            <p:spPr bwMode="auto">
              <a:xfrm>
                <a:off x="4276" y="2297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4" name="Line 539"/>
              <p:cNvSpPr>
                <a:spLocks noChangeShapeType="1"/>
              </p:cNvSpPr>
              <p:nvPr/>
            </p:nvSpPr>
            <p:spPr bwMode="auto">
              <a:xfrm flipV="1">
                <a:off x="4423" y="2597"/>
                <a:ext cx="2" cy="46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5" name="Line 540"/>
              <p:cNvSpPr>
                <a:spLocks noChangeShapeType="1"/>
              </p:cNvSpPr>
              <p:nvPr/>
            </p:nvSpPr>
            <p:spPr bwMode="auto">
              <a:xfrm>
                <a:off x="4419" y="2597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6" name="Line 541"/>
              <p:cNvSpPr>
                <a:spLocks noChangeShapeType="1"/>
              </p:cNvSpPr>
              <p:nvPr/>
            </p:nvSpPr>
            <p:spPr bwMode="auto">
              <a:xfrm>
                <a:off x="3425" y="2770"/>
                <a:ext cx="1" cy="19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7" name="Line 542"/>
              <p:cNvSpPr>
                <a:spLocks noChangeShapeType="1"/>
              </p:cNvSpPr>
              <p:nvPr/>
            </p:nvSpPr>
            <p:spPr bwMode="auto">
              <a:xfrm>
                <a:off x="3420" y="2789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8" name="Line 543"/>
              <p:cNvSpPr>
                <a:spLocks noChangeShapeType="1"/>
              </p:cNvSpPr>
              <p:nvPr/>
            </p:nvSpPr>
            <p:spPr bwMode="auto">
              <a:xfrm>
                <a:off x="3567" y="2740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19" name="Line 544"/>
              <p:cNvSpPr>
                <a:spLocks noChangeShapeType="1"/>
              </p:cNvSpPr>
              <p:nvPr/>
            </p:nvSpPr>
            <p:spPr bwMode="auto">
              <a:xfrm>
                <a:off x="3564" y="2760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0" name="Line 545"/>
              <p:cNvSpPr>
                <a:spLocks noChangeShapeType="1"/>
              </p:cNvSpPr>
              <p:nvPr/>
            </p:nvSpPr>
            <p:spPr bwMode="auto">
              <a:xfrm>
                <a:off x="3710" y="2463"/>
                <a:ext cx="1" cy="40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1" name="Line 546"/>
              <p:cNvSpPr>
                <a:spLocks noChangeShapeType="1"/>
              </p:cNvSpPr>
              <p:nvPr/>
            </p:nvSpPr>
            <p:spPr bwMode="auto">
              <a:xfrm>
                <a:off x="3706" y="2503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2" name="Line 547"/>
              <p:cNvSpPr>
                <a:spLocks noChangeShapeType="1"/>
              </p:cNvSpPr>
              <p:nvPr/>
            </p:nvSpPr>
            <p:spPr bwMode="auto">
              <a:xfrm>
                <a:off x="3852" y="2199"/>
                <a:ext cx="1" cy="5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3" name="Line 548"/>
              <p:cNvSpPr>
                <a:spLocks noChangeShapeType="1"/>
              </p:cNvSpPr>
              <p:nvPr/>
            </p:nvSpPr>
            <p:spPr bwMode="auto">
              <a:xfrm>
                <a:off x="3849" y="2250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4" name="Line 549"/>
              <p:cNvSpPr>
                <a:spLocks noChangeShapeType="1"/>
              </p:cNvSpPr>
              <p:nvPr/>
            </p:nvSpPr>
            <p:spPr bwMode="auto">
              <a:xfrm>
                <a:off x="3995" y="1974"/>
                <a:ext cx="1" cy="55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5" name="Line 550"/>
              <p:cNvSpPr>
                <a:spLocks noChangeShapeType="1"/>
              </p:cNvSpPr>
              <p:nvPr/>
            </p:nvSpPr>
            <p:spPr bwMode="auto">
              <a:xfrm>
                <a:off x="3991" y="2029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6" name="Line 551"/>
              <p:cNvSpPr>
                <a:spLocks noChangeShapeType="1"/>
              </p:cNvSpPr>
              <p:nvPr/>
            </p:nvSpPr>
            <p:spPr bwMode="auto">
              <a:xfrm>
                <a:off x="4138" y="2022"/>
                <a:ext cx="2" cy="47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7" name="Line 552"/>
              <p:cNvSpPr>
                <a:spLocks noChangeShapeType="1"/>
              </p:cNvSpPr>
              <p:nvPr/>
            </p:nvSpPr>
            <p:spPr bwMode="auto">
              <a:xfrm>
                <a:off x="4134" y="2069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8" name="Line 553"/>
              <p:cNvSpPr>
                <a:spLocks noChangeShapeType="1"/>
              </p:cNvSpPr>
              <p:nvPr/>
            </p:nvSpPr>
            <p:spPr bwMode="auto">
              <a:xfrm>
                <a:off x="4281" y="2336"/>
                <a:ext cx="1" cy="40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29" name="Line 554"/>
              <p:cNvSpPr>
                <a:spLocks noChangeShapeType="1"/>
              </p:cNvSpPr>
              <p:nvPr/>
            </p:nvSpPr>
            <p:spPr bwMode="auto">
              <a:xfrm>
                <a:off x="4276" y="2376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0" name="Line 555"/>
              <p:cNvSpPr>
                <a:spLocks noChangeShapeType="1"/>
              </p:cNvSpPr>
              <p:nvPr/>
            </p:nvSpPr>
            <p:spPr bwMode="auto">
              <a:xfrm>
                <a:off x="4423" y="2643"/>
                <a:ext cx="2" cy="44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1" name="Line 556"/>
              <p:cNvSpPr>
                <a:spLocks noChangeShapeType="1"/>
              </p:cNvSpPr>
              <p:nvPr/>
            </p:nvSpPr>
            <p:spPr bwMode="auto">
              <a:xfrm>
                <a:off x="4419" y="2687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2" name="Oval 557"/>
              <p:cNvSpPr>
                <a:spLocks noChangeArrowheads="1"/>
              </p:cNvSpPr>
              <p:nvPr/>
            </p:nvSpPr>
            <p:spPr bwMode="auto">
              <a:xfrm>
                <a:off x="3420" y="2763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3" name="Oval 558"/>
              <p:cNvSpPr>
                <a:spLocks noChangeArrowheads="1"/>
              </p:cNvSpPr>
              <p:nvPr/>
            </p:nvSpPr>
            <p:spPr bwMode="auto">
              <a:xfrm>
                <a:off x="3564" y="2735"/>
                <a:ext cx="8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4" name="Oval 559"/>
              <p:cNvSpPr>
                <a:spLocks noChangeArrowheads="1"/>
              </p:cNvSpPr>
              <p:nvPr/>
            </p:nvSpPr>
            <p:spPr bwMode="auto">
              <a:xfrm>
                <a:off x="3706" y="2581"/>
                <a:ext cx="8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5" name="Oval 560"/>
              <p:cNvSpPr>
                <a:spLocks noChangeArrowheads="1"/>
              </p:cNvSpPr>
              <p:nvPr/>
            </p:nvSpPr>
            <p:spPr bwMode="auto">
              <a:xfrm>
                <a:off x="3849" y="2322"/>
                <a:ext cx="8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6" name="Oval 561"/>
              <p:cNvSpPr>
                <a:spLocks noChangeArrowheads="1"/>
              </p:cNvSpPr>
              <p:nvPr/>
            </p:nvSpPr>
            <p:spPr bwMode="auto">
              <a:xfrm>
                <a:off x="3991" y="2099"/>
                <a:ext cx="8" cy="13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7" name="Oval 562"/>
              <p:cNvSpPr>
                <a:spLocks noChangeArrowheads="1"/>
              </p:cNvSpPr>
              <p:nvPr/>
            </p:nvSpPr>
            <p:spPr bwMode="auto">
              <a:xfrm>
                <a:off x="4134" y="2124"/>
                <a:ext cx="8" cy="13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8" name="Oval 563"/>
              <p:cNvSpPr>
                <a:spLocks noChangeArrowheads="1"/>
              </p:cNvSpPr>
              <p:nvPr/>
            </p:nvSpPr>
            <p:spPr bwMode="auto">
              <a:xfrm>
                <a:off x="4276" y="2355"/>
                <a:ext cx="8" cy="13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39" name="Oval 564"/>
              <p:cNvSpPr>
                <a:spLocks noChangeArrowheads="1"/>
              </p:cNvSpPr>
              <p:nvPr/>
            </p:nvSpPr>
            <p:spPr bwMode="auto">
              <a:xfrm>
                <a:off x="4419" y="2615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0" name="Oval 565"/>
              <p:cNvSpPr>
                <a:spLocks noChangeArrowheads="1"/>
              </p:cNvSpPr>
              <p:nvPr/>
            </p:nvSpPr>
            <p:spPr bwMode="auto">
              <a:xfrm>
                <a:off x="3420" y="2795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1" name="Oval 566"/>
              <p:cNvSpPr>
                <a:spLocks noChangeArrowheads="1"/>
              </p:cNvSpPr>
              <p:nvPr/>
            </p:nvSpPr>
            <p:spPr bwMode="auto">
              <a:xfrm>
                <a:off x="3564" y="2702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2" name="Oval 567"/>
              <p:cNvSpPr>
                <a:spLocks noChangeArrowheads="1"/>
              </p:cNvSpPr>
              <p:nvPr/>
            </p:nvSpPr>
            <p:spPr bwMode="auto">
              <a:xfrm>
                <a:off x="3706" y="2550"/>
                <a:ext cx="8" cy="13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3" name="Oval 568"/>
              <p:cNvSpPr>
                <a:spLocks noChangeArrowheads="1"/>
              </p:cNvSpPr>
              <p:nvPr/>
            </p:nvSpPr>
            <p:spPr bwMode="auto">
              <a:xfrm>
                <a:off x="3849" y="2289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4" name="Oval 569"/>
              <p:cNvSpPr>
                <a:spLocks noChangeArrowheads="1"/>
              </p:cNvSpPr>
              <p:nvPr/>
            </p:nvSpPr>
            <p:spPr bwMode="auto">
              <a:xfrm>
                <a:off x="3991" y="2066"/>
                <a:ext cx="8" cy="13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5" name="Oval 570"/>
              <p:cNvSpPr>
                <a:spLocks noChangeArrowheads="1"/>
              </p:cNvSpPr>
              <p:nvPr/>
            </p:nvSpPr>
            <p:spPr bwMode="auto">
              <a:xfrm>
                <a:off x="4134" y="2079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6" name="Oval 571"/>
              <p:cNvSpPr>
                <a:spLocks noChangeArrowheads="1"/>
              </p:cNvSpPr>
              <p:nvPr/>
            </p:nvSpPr>
            <p:spPr bwMode="auto">
              <a:xfrm>
                <a:off x="4276" y="2361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7" name="Oval 572"/>
              <p:cNvSpPr>
                <a:spLocks noChangeArrowheads="1"/>
              </p:cNvSpPr>
              <p:nvPr/>
            </p:nvSpPr>
            <p:spPr bwMode="auto">
              <a:xfrm>
                <a:off x="4419" y="2680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8" name="Oval 573"/>
              <p:cNvSpPr>
                <a:spLocks noChangeArrowheads="1"/>
              </p:cNvSpPr>
              <p:nvPr/>
            </p:nvSpPr>
            <p:spPr bwMode="auto">
              <a:xfrm>
                <a:off x="3420" y="2763"/>
                <a:ext cx="8" cy="13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49" name="Oval 574"/>
              <p:cNvSpPr>
                <a:spLocks noChangeArrowheads="1"/>
              </p:cNvSpPr>
              <p:nvPr/>
            </p:nvSpPr>
            <p:spPr bwMode="auto">
              <a:xfrm>
                <a:off x="3564" y="2734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50" name="Oval 575"/>
              <p:cNvSpPr>
                <a:spLocks noChangeArrowheads="1"/>
              </p:cNvSpPr>
              <p:nvPr/>
            </p:nvSpPr>
            <p:spPr bwMode="auto">
              <a:xfrm>
                <a:off x="3706" y="2458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51" name="Oval 576"/>
              <p:cNvSpPr>
                <a:spLocks noChangeArrowheads="1"/>
              </p:cNvSpPr>
              <p:nvPr/>
            </p:nvSpPr>
            <p:spPr bwMode="auto">
              <a:xfrm>
                <a:off x="3849" y="2193"/>
                <a:ext cx="8" cy="13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52" name="Oval 577"/>
              <p:cNvSpPr>
                <a:spLocks noChangeArrowheads="1"/>
              </p:cNvSpPr>
              <p:nvPr/>
            </p:nvSpPr>
            <p:spPr bwMode="auto">
              <a:xfrm>
                <a:off x="3991" y="1967"/>
                <a:ext cx="8" cy="12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53" name="Oval 578"/>
              <p:cNvSpPr>
                <a:spLocks noChangeArrowheads="1"/>
              </p:cNvSpPr>
              <p:nvPr/>
            </p:nvSpPr>
            <p:spPr bwMode="auto">
              <a:xfrm>
                <a:off x="4134" y="2016"/>
                <a:ext cx="8" cy="13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54" name="Oval 579"/>
              <p:cNvSpPr>
                <a:spLocks noChangeArrowheads="1"/>
              </p:cNvSpPr>
              <p:nvPr/>
            </p:nvSpPr>
            <p:spPr bwMode="auto">
              <a:xfrm>
                <a:off x="4276" y="2330"/>
                <a:ext cx="8" cy="13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55" name="Oval 580"/>
              <p:cNvSpPr>
                <a:spLocks noChangeArrowheads="1"/>
              </p:cNvSpPr>
              <p:nvPr/>
            </p:nvSpPr>
            <p:spPr bwMode="auto">
              <a:xfrm>
                <a:off x="4419" y="2636"/>
                <a:ext cx="8" cy="12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13" name="Group 581"/>
            <p:cNvGrpSpPr>
              <a:grpSpLocks/>
            </p:cNvGrpSpPr>
            <p:nvPr/>
          </p:nvGrpSpPr>
          <p:grpSpPr bwMode="auto">
            <a:xfrm>
              <a:off x="1917" y="803"/>
              <a:ext cx="998" cy="1008"/>
              <a:chOff x="3425" y="1892"/>
              <a:chExt cx="998" cy="1008"/>
            </a:xfrm>
          </p:grpSpPr>
          <p:sp>
            <p:nvSpPr>
              <p:cNvPr id="89915" name="Freeform 582"/>
              <p:cNvSpPr>
                <a:spLocks/>
              </p:cNvSpPr>
              <p:nvPr/>
            </p:nvSpPr>
            <p:spPr bwMode="auto">
              <a:xfrm>
                <a:off x="3425" y="1892"/>
                <a:ext cx="998" cy="1007"/>
              </a:xfrm>
              <a:custGeom>
                <a:avLst/>
                <a:gdLst>
                  <a:gd name="T0" fmla="*/ 0 w 3295"/>
                  <a:gd name="T1" fmla="*/ 0 h 2215"/>
                  <a:gd name="T2" fmla="*/ 3295 w 3295"/>
                  <a:gd name="T3" fmla="*/ 0 h 2215"/>
                  <a:gd name="T4" fmla="*/ 3295 w 3295"/>
                  <a:gd name="T5" fmla="*/ 2215 h 2215"/>
                  <a:gd name="T6" fmla="*/ 0 w 3295"/>
                  <a:gd name="T7" fmla="*/ 2215 h 2215"/>
                  <a:gd name="T8" fmla="*/ 0 w 3295"/>
                  <a:gd name="T9" fmla="*/ 0 h 2215"/>
                  <a:gd name="T10" fmla="*/ 0 w 3295"/>
                  <a:gd name="T11" fmla="*/ 2215 h 2215"/>
                  <a:gd name="T12" fmla="*/ 16 w 3295"/>
                  <a:gd name="T13" fmla="*/ 2215 h 2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95"/>
                  <a:gd name="T22" fmla="*/ 0 h 2215"/>
                  <a:gd name="T23" fmla="*/ 3295 w 3295"/>
                  <a:gd name="T24" fmla="*/ 2215 h 2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95" h="2215">
                    <a:moveTo>
                      <a:pt x="0" y="0"/>
                    </a:moveTo>
                    <a:lnTo>
                      <a:pt x="3295" y="0"/>
                    </a:lnTo>
                    <a:lnTo>
                      <a:pt x="3295" y="2215"/>
                    </a:lnTo>
                    <a:lnTo>
                      <a:pt x="0" y="2215"/>
                    </a:lnTo>
                    <a:lnTo>
                      <a:pt x="0" y="0"/>
                    </a:lnTo>
                    <a:lnTo>
                      <a:pt x="0" y="2215"/>
                    </a:lnTo>
                    <a:lnTo>
                      <a:pt x="16" y="22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9916" name="Group 583"/>
              <p:cNvGrpSpPr>
                <a:grpSpLocks/>
              </p:cNvGrpSpPr>
              <p:nvPr/>
            </p:nvGrpSpPr>
            <p:grpSpPr bwMode="auto">
              <a:xfrm>
                <a:off x="3430" y="2036"/>
                <a:ext cx="12" cy="720"/>
                <a:chOff x="3024" y="2036"/>
                <a:chExt cx="12" cy="720"/>
              </a:xfrm>
            </p:grpSpPr>
            <p:sp>
              <p:nvSpPr>
                <p:cNvPr id="89939" name="Line 584"/>
                <p:cNvSpPr>
                  <a:spLocks noChangeShapeType="1"/>
                </p:cNvSpPr>
                <p:nvPr/>
              </p:nvSpPr>
              <p:spPr bwMode="auto">
                <a:xfrm>
                  <a:off x="3024" y="2755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40" name="Line 585"/>
                <p:cNvSpPr>
                  <a:spLocks noChangeShapeType="1"/>
                </p:cNvSpPr>
                <p:nvPr/>
              </p:nvSpPr>
              <p:spPr bwMode="auto">
                <a:xfrm>
                  <a:off x="3024" y="2611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41" name="Line 586"/>
                <p:cNvSpPr>
                  <a:spLocks noChangeShapeType="1"/>
                </p:cNvSpPr>
                <p:nvPr/>
              </p:nvSpPr>
              <p:spPr bwMode="auto">
                <a:xfrm>
                  <a:off x="3024" y="2467"/>
                  <a:ext cx="1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42" name="Line 587"/>
                <p:cNvSpPr>
                  <a:spLocks noChangeShapeType="1"/>
                </p:cNvSpPr>
                <p:nvPr/>
              </p:nvSpPr>
              <p:spPr bwMode="auto">
                <a:xfrm>
                  <a:off x="3024" y="2323"/>
                  <a:ext cx="1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43" name="Line 588"/>
                <p:cNvSpPr>
                  <a:spLocks noChangeShapeType="1"/>
                </p:cNvSpPr>
                <p:nvPr/>
              </p:nvSpPr>
              <p:spPr bwMode="auto">
                <a:xfrm>
                  <a:off x="3024" y="2180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44" name="Line 589"/>
                <p:cNvSpPr>
                  <a:spLocks noChangeShapeType="1"/>
                </p:cNvSpPr>
                <p:nvPr/>
              </p:nvSpPr>
              <p:spPr bwMode="auto">
                <a:xfrm>
                  <a:off x="3024" y="2036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917" name="Line 590"/>
              <p:cNvSpPr>
                <a:spLocks noChangeShapeType="1"/>
              </p:cNvSpPr>
              <p:nvPr/>
            </p:nvSpPr>
            <p:spPr bwMode="auto">
              <a:xfrm>
                <a:off x="3425" y="2899"/>
                <a:ext cx="9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9918" name="Group 591"/>
              <p:cNvGrpSpPr>
                <a:grpSpLocks/>
              </p:cNvGrpSpPr>
              <p:nvPr/>
            </p:nvGrpSpPr>
            <p:grpSpPr bwMode="auto">
              <a:xfrm>
                <a:off x="3567" y="2878"/>
                <a:ext cx="715" cy="17"/>
                <a:chOff x="3567" y="2892"/>
                <a:chExt cx="715" cy="7"/>
              </a:xfrm>
            </p:grpSpPr>
            <p:sp>
              <p:nvSpPr>
                <p:cNvPr id="89933" name="Line 592"/>
                <p:cNvSpPr>
                  <a:spLocks noChangeShapeType="1"/>
                </p:cNvSpPr>
                <p:nvPr/>
              </p:nvSpPr>
              <p:spPr bwMode="auto">
                <a:xfrm flipV="1">
                  <a:off x="3567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34" name="Line 593"/>
                <p:cNvSpPr>
                  <a:spLocks noChangeShapeType="1"/>
                </p:cNvSpPr>
                <p:nvPr/>
              </p:nvSpPr>
              <p:spPr bwMode="auto">
                <a:xfrm flipV="1">
                  <a:off x="3710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35" name="Line 594"/>
                <p:cNvSpPr>
                  <a:spLocks noChangeShapeType="1"/>
                </p:cNvSpPr>
                <p:nvPr/>
              </p:nvSpPr>
              <p:spPr bwMode="auto">
                <a:xfrm flipV="1">
                  <a:off x="3852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36" name="Line 595"/>
                <p:cNvSpPr>
                  <a:spLocks noChangeShapeType="1"/>
                </p:cNvSpPr>
                <p:nvPr/>
              </p:nvSpPr>
              <p:spPr bwMode="auto">
                <a:xfrm flipV="1">
                  <a:off x="3995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37" name="Line 596"/>
                <p:cNvSpPr>
                  <a:spLocks noChangeShapeType="1"/>
                </p:cNvSpPr>
                <p:nvPr/>
              </p:nvSpPr>
              <p:spPr bwMode="auto">
                <a:xfrm flipV="1">
                  <a:off x="4138" y="2892"/>
                  <a:ext cx="2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38" name="Line 597"/>
                <p:cNvSpPr>
                  <a:spLocks noChangeShapeType="1"/>
                </p:cNvSpPr>
                <p:nvPr/>
              </p:nvSpPr>
              <p:spPr bwMode="auto">
                <a:xfrm flipV="1">
                  <a:off x="4281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919" name="Group 598"/>
              <p:cNvGrpSpPr>
                <a:grpSpLocks/>
              </p:cNvGrpSpPr>
              <p:nvPr/>
            </p:nvGrpSpPr>
            <p:grpSpPr bwMode="auto">
              <a:xfrm>
                <a:off x="4411" y="2037"/>
                <a:ext cx="12" cy="720"/>
                <a:chOff x="3024" y="2036"/>
                <a:chExt cx="12" cy="720"/>
              </a:xfrm>
            </p:grpSpPr>
            <p:sp>
              <p:nvSpPr>
                <p:cNvPr id="89927" name="Line 599"/>
                <p:cNvSpPr>
                  <a:spLocks noChangeShapeType="1"/>
                </p:cNvSpPr>
                <p:nvPr/>
              </p:nvSpPr>
              <p:spPr bwMode="auto">
                <a:xfrm>
                  <a:off x="3024" y="2755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28" name="Line 600"/>
                <p:cNvSpPr>
                  <a:spLocks noChangeShapeType="1"/>
                </p:cNvSpPr>
                <p:nvPr/>
              </p:nvSpPr>
              <p:spPr bwMode="auto">
                <a:xfrm>
                  <a:off x="3024" y="2611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29" name="Line 601"/>
                <p:cNvSpPr>
                  <a:spLocks noChangeShapeType="1"/>
                </p:cNvSpPr>
                <p:nvPr/>
              </p:nvSpPr>
              <p:spPr bwMode="auto">
                <a:xfrm>
                  <a:off x="3024" y="2467"/>
                  <a:ext cx="1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30" name="Line 602"/>
                <p:cNvSpPr>
                  <a:spLocks noChangeShapeType="1"/>
                </p:cNvSpPr>
                <p:nvPr/>
              </p:nvSpPr>
              <p:spPr bwMode="auto">
                <a:xfrm>
                  <a:off x="3024" y="2323"/>
                  <a:ext cx="12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31" name="Line 603"/>
                <p:cNvSpPr>
                  <a:spLocks noChangeShapeType="1"/>
                </p:cNvSpPr>
                <p:nvPr/>
              </p:nvSpPr>
              <p:spPr bwMode="auto">
                <a:xfrm>
                  <a:off x="3024" y="2180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32" name="Line 604"/>
                <p:cNvSpPr>
                  <a:spLocks noChangeShapeType="1"/>
                </p:cNvSpPr>
                <p:nvPr/>
              </p:nvSpPr>
              <p:spPr bwMode="auto">
                <a:xfrm>
                  <a:off x="3024" y="2036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9920" name="Group 605"/>
              <p:cNvGrpSpPr>
                <a:grpSpLocks/>
              </p:cNvGrpSpPr>
              <p:nvPr/>
            </p:nvGrpSpPr>
            <p:grpSpPr bwMode="auto">
              <a:xfrm>
                <a:off x="3566" y="1893"/>
                <a:ext cx="715" cy="17"/>
                <a:chOff x="3567" y="2892"/>
                <a:chExt cx="715" cy="7"/>
              </a:xfrm>
            </p:grpSpPr>
            <p:sp>
              <p:nvSpPr>
                <p:cNvPr id="89921" name="Line 606"/>
                <p:cNvSpPr>
                  <a:spLocks noChangeShapeType="1"/>
                </p:cNvSpPr>
                <p:nvPr/>
              </p:nvSpPr>
              <p:spPr bwMode="auto">
                <a:xfrm flipV="1">
                  <a:off x="3567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22" name="Line 607"/>
                <p:cNvSpPr>
                  <a:spLocks noChangeShapeType="1"/>
                </p:cNvSpPr>
                <p:nvPr/>
              </p:nvSpPr>
              <p:spPr bwMode="auto">
                <a:xfrm flipV="1">
                  <a:off x="3710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23" name="Line 608"/>
                <p:cNvSpPr>
                  <a:spLocks noChangeShapeType="1"/>
                </p:cNvSpPr>
                <p:nvPr/>
              </p:nvSpPr>
              <p:spPr bwMode="auto">
                <a:xfrm flipV="1">
                  <a:off x="3852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24" name="Line 609"/>
                <p:cNvSpPr>
                  <a:spLocks noChangeShapeType="1"/>
                </p:cNvSpPr>
                <p:nvPr/>
              </p:nvSpPr>
              <p:spPr bwMode="auto">
                <a:xfrm flipV="1">
                  <a:off x="3995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25" name="Line 610"/>
                <p:cNvSpPr>
                  <a:spLocks noChangeShapeType="1"/>
                </p:cNvSpPr>
                <p:nvPr/>
              </p:nvSpPr>
              <p:spPr bwMode="auto">
                <a:xfrm flipV="1">
                  <a:off x="4138" y="2892"/>
                  <a:ext cx="2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26" name="Line 611"/>
                <p:cNvSpPr>
                  <a:spLocks noChangeShapeType="1"/>
                </p:cNvSpPr>
                <p:nvPr/>
              </p:nvSpPr>
              <p:spPr bwMode="auto">
                <a:xfrm flipV="1">
                  <a:off x="4281" y="2892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9114" name="Group 634"/>
            <p:cNvGrpSpPr>
              <a:grpSpLocks/>
            </p:cNvGrpSpPr>
            <p:nvPr/>
          </p:nvGrpSpPr>
          <p:grpSpPr bwMode="auto">
            <a:xfrm>
              <a:off x="5079" y="2634"/>
              <a:ext cx="441" cy="438"/>
              <a:chOff x="5079" y="2634"/>
              <a:chExt cx="441" cy="438"/>
            </a:xfrm>
          </p:grpSpPr>
          <p:grpSp>
            <p:nvGrpSpPr>
              <p:cNvPr id="89910" name="Group 919"/>
              <p:cNvGrpSpPr>
                <a:grpSpLocks/>
              </p:cNvGrpSpPr>
              <p:nvPr/>
            </p:nvGrpSpPr>
            <p:grpSpPr bwMode="auto">
              <a:xfrm>
                <a:off x="5360" y="2634"/>
                <a:ext cx="144" cy="294"/>
                <a:chOff x="4848" y="3262"/>
                <a:chExt cx="144" cy="338"/>
              </a:xfrm>
            </p:grpSpPr>
            <p:sp>
              <p:nvSpPr>
                <p:cNvPr id="89913" name="Line 920"/>
                <p:cNvSpPr>
                  <a:spLocks noChangeShapeType="1"/>
                </p:cNvSpPr>
                <p:nvPr/>
              </p:nvSpPr>
              <p:spPr bwMode="auto">
                <a:xfrm>
                  <a:off x="4848" y="3600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914" name="Line 921"/>
                <p:cNvSpPr>
                  <a:spLocks noChangeShapeType="1"/>
                </p:cNvSpPr>
                <p:nvPr/>
              </p:nvSpPr>
              <p:spPr bwMode="auto">
                <a:xfrm flipV="1">
                  <a:off x="4848" y="3262"/>
                  <a:ext cx="0" cy="3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911" name="Text Box 922"/>
              <p:cNvSpPr txBox="1">
                <a:spLocks noChangeArrowheads="1"/>
              </p:cNvSpPr>
              <p:nvPr/>
            </p:nvSpPr>
            <p:spPr bwMode="auto">
              <a:xfrm>
                <a:off x="5079" y="2637"/>
                <a:ext cx="31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200">
                    <a:latin typeface="Times" charset="0"/>
                  </a:rPr>
                  <a:t>0.4%</a:t>
                </a:r>
              </a:p>
            </p:txBody>
          </p:sp>
          <p:sp>
            <p:nvSpPr>
              <p:cNvPr id="89912" name="Text Box 923"/>
              <p:cNvSpPr txBox="1">
                <a:spLocks noChangeArrowheads="1"/>
              </p:cNvSpPr>
              <p:nvPr/>
            </p:nvSpPr>
            <p:spPr bwMode="auto">
              <a:xfrm>
                <a:off x="5319" y="2899"/>
                <a:ext cx="2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200">
                    <a:latin typeface="Times" charset="0"/>
                  </a:rPr>
                  <a:t>2s</a:t>
                </a:r>
              </a:p>
            </p:txBody>
          </p:sp>
        </p:grpSp>
        <p:sp>
          <p:nvSpPr>
            <p:cNvPr id="89115" name="Text Box 175"/>
            <p:cNvSpPr txBox="1">
              <a:spLocks noChangeArrowheads="1"/>
            </p:cNvSpPr>
            <p:nvPr/>
          </p:nvSpPr>
          <p:spPr bwMode="auto">
            <a:xfrm>
              <a:off x="3312" y="624"/>
              <a:ext cx="32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Times" charset="0"/>
                </a:rPr>
                <a:t>PMA</a:t>
              </a:r>
            </a:p>
          </p:txBody>
        </p:sp>
        <p:sp>
          <p:nvSpPr>
            <p:cNvPr id="89116" name="Rectangle 616"/>
            <p:cNvSpPr>
              <a:spLocks noChangeArrowheads="1"/>
            </p:cNvSpPr>
            <p:nvPr/>
          </p:nvSpPr>
          <p:spPr bwMode="auto">
            <a:xfrm>
              <a:off x="2971" y="802"/>
              <a:ext cx="998" cy="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7" name="Line 617"/>
            <p:cNvSpPr>
              <a:spLocks noChangeShapeType="1"/>
            </p:cNvSpPr>
            <p:nvPr/>
          </p:nvSpPr>
          <p:spPr bwMode="auto">
            <a:xfrm>
              <a:off x="2971" y="80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8" name="Line 618"/>
            <p:cNvSpPr>
              <a:spLocks noChangeShapeType="1"/>
            </p:cNvSpPr>
            <p:nvPr/>
          </p:nvSpPr>
          <p:spPr bwMode="auto">
            <a:xfrm flipV="1">
              <a:off x="2971" y="180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9" name="Line 619"/>
            <p:cNvSpPr>
              <a:spLocks noChangeShapeType="1"/>
            </p:cNvSpPr>
            <p:nvPr/>
          </p:nvSpPr>
          <p:spPr bwMode="auto">
            <a:xfrm flipV="1">
              <a:off x="3969" y="1802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0" name="Freeform 728"/>
            <p:cNvSpPr>
              <a:spLocks/>
            </p:cNvSpPr>
            <p:nvPr/>
          </p:nvSpPr>
          <p:spPr bwMode="auto">
            <a:xfrm>
              <a:off x="2971" y="802"/>
              <a:ext cx="998" cy="1007"/>
            </a:xfrm>
            <a:custGeom>
              <a:avLst/>
              <a:gdLst>
                <a:gd name="T0" fmla="*/ 0 w 3295"/>
                <a:gd name="T1" fmla="*/ 0 h 2215"/>
                <a:gd name="T2" fmla="*/ 3295 w 3295"/>
                <a:gd name="T3" fmla="*/ 0 h 2215"/>
                <a:gd name="T4" fmla="*/ 3295 w 3295"/>
                <a:gd name="T5" fmla="*/ 2215 h 2215"/>
                <a:gd name="T6" fmla="*/ 0 w 3295"/>
                <a:gd name="T7" fmla="*/ 2215 h 2215"/>
                <a:gd name="T8" fmla="*/ 0 w 3295"/>
                <a:gd name="T9" fmla="*/ 0 h 2215"/>
                <a:gd name="T10" fmla="*/ 0 w 3295"/>
                <a:gd name="T11" fmla="*/ 2215 h 2215"/>
                <a:gd name="T12" fmla="*/ 16 w 3295"/>
                <a:gd name="T13" fmla="*/ 2215 h 2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95"/>
                <a:gd name="T22" fmla="*/ 0 h 2215"/>
                <a:gd name="T23" fmla="*/ 3295 w 3295"/>
                <a:gd name="T24" fmla="*/ 2215 h 2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95" h="2215">
                  <a:moveTo>
                    <a:pt x="0" y="0"/>
                  </a:moveTo>
                  <a:lnTo>
                    <a:pt x="3295" y="0"/>
                  </a:lnTo>
                  <a:lnTo>
                    <a:pt x="3295" y="2215"/>
                  </a:lnTo>
                  <a:lnTo>
                    <a:pt x="0" y="2215"/>
                  </a:lnTo>
                  <a:lnTo>
                    <a:pt x="0" y="0"/>
                  </a:lnTo>
                  <a:lnTo>
                    <a:pt x="0" y="2215"/>
                  </a:lnTo>
                  <a:lnTo>
                    <a:pt x="16" y="221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21" name="Group 729"/>
            <p:cNvGrpSpPr>
              <a:grpSpLocks/>
            </p:cNvGrpSpPr>
            <p:nvPr/>
          </p:nvGrpSpPr>
          <p:grpSpPr bwMode="auto">
            <a:xfrm>
              <a:off x="2976" y="946"/>
              <a:ext cx="12" cy="720"/>
              <a:chOff x="3024" y="2036"/>
              <a:chExt cx="12" cy="720"/>
            </a:xfrm>
          </p:grpSpPr>
          <p:sp>
            <p:nvSpPr>
              <p:cNvPr id="89904" name="Line 730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5" name="Line 731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6" name="Line 732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7" name="Line 733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8" name="Line 734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9" name="Line 735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22" name="Line 736"/>
            <p:cNvSpPr>
              <a:spLocks noChangeShapeType="1"/>
            </p:cNvSpPr>
            <p:nvPr/>
          </p:nvSpPr>
          <p:spPr bwMode="auto">
            <a:xfrm>
              <a:off x="2971" y="1809"/>
              <a:ext cx="9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23" name="Group 737"/>
            <p:cNvGrpSpPr>
              <a:grpSpLocks/>
            </p:cNvGrpSpPr>
            <p:nvPr/>
          </p:nvGrpSpPr>
          <p:grpSpPr bwMode="auto">
            <a:xfrm>
              <a:off x="3113" y="1788"/>
              <a:ext cx="715" cy="17"/>
              <a:chOff x="3567" y="2892"/>
              <a:chExt cx="715" cy="7"/>
            </a:xfrm>
          </p:grpSpPr>
          <p:sp>
            <p:nvSpPr>
              <p:cNvPr id="89898" name="Line 738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99" name="Line 739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0" name="Line 740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1" name="Line 741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2" name="Line 742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03" name="Line 743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24" name="Group 744"/>
            <p:cNvGrpSpPr>
              <a:grpSpLocks/>
            </p:cNvGrpSpPr>
            <p:nvPr/>
          </p:nvGrpSpPr>
          <p:grpSpPr bwMode="auto">
            <a:xfrm>
              <a:off x="3957" y="947"/>
              <a:ext cx="12" cy="720"/>
              <a:chOff x="3024" y="2036"/>
              <a:chExt cx="12" cy="720"/>
            </a:xfrm>
          </p:grpSpPr>
          <p:sp>
            <p:nvSpPr>
              <p:cNvPr id="89892" name="Line 745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93" name="Line 746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94" name="Line 747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95" name="Line 748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96" name="Line 749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97" name="Line 750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25" name="Group 751"/>
            <p:cNvGrpSpPr>
              <a:grpSpLocks/>
            </p:cNvGrpSpPr>
            <p:nvPr/>
          </p:nvGrpSpPr>
          <p:grpSpPr bwMode="auto">
            <a:xfrm>
              <a:off x="3112" y="803"/>
              <a:ext cx="715" cy="17"/>
              <a:chOff x="3567" y="2892"/>
              <a:chExt cx="715" cy="7"/>
            </a:xfrm>
          </p:grpSpPr>
          <p:sp>
            <p:nvSpPr>
              <p:cNvPr id="89886" name="Line 752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7" name="Line 753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8" name="Line 754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9" name="Line 755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90" name="Line 756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91" name="Line 757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26" name="Group 38"/>
            <p:cNvGrpSpPr>
              <a:grpSpLocks/>
            </p:cNvGrpSpPr>
            <p:nvPr/>
          </p:nvGrpSpPr>
          <p:grpSpPr bwMode="auto">
            <a:xfrm>
              <a:off x="2966" y="901"/>
              <a:ext cx="1008" cy="881"/>
              <a:chOff x="1824" y="3551"/>
              <a:chExt cx="1008" cy="849"/>
            </a:xfrm>
          </p:grpSpPr>
          <p:sp>
            <p:nvSpPr>
              <p:cNvPr id="89767" name="Line 930"/>
              <p:cNvSpPr>
                <a:spLocks noChangeShapeType="1"/>
              </p:cNvSpPr>
              <p:nvPr/>
            </p:nvSpPr>
            <p:spPr bwMode="auto">
              <a:xfrm>
                <a:off x="1828" y="4288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68" name="Line 931"/>
              <p:cNvSpPr>
                <a:spLocks noChangeShapeType="1"/>
              </p:cNvSpPr>
              <p:nvPr/>
            </p:nvSpPr>
            <p:spPr bwMode="auto">
              <a:xfrm>
                <a:off x="1828" y="4148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69" name="Line 932"/>
              <p:cNvSpPr>
                <a:spLocks noChangeShapeType="1"/>
              </p:cNvSpPr>
              <p:nvPr/>
            </p:nvSpPr>
            <p:spPr bwMode="auto">
              <a:xfrm>
                <a:off x="1828" y="4010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0" name="Line 933"/>
              <p:cNvSpPr>
                <a:spLocks noChangeShapeType="1"/>
              </p:cNvSpPr>
              <p:nvPr/>
            </p:nvSpPr>
            <p:spPr bwMode="auto">
              <a:xfrm>
                <a:off x="1828" y="3871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1" name="Line 934"/>
              <p:cNvSpPr>
                <a:spLocks noChangeShapeType="1"/>
              </p:cNvSpPr>
              <p:nvPr/>
            </p:nvSpPr>
            <p:spPr bwMode="auto">
              <a:xfrm>
                <a:off x="1828" y="3733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2" name="Line 935"/>
              <p:cNvSpPr>
                <a:spLocks noChangeShapeType="1"/>
              </p:cNvSpPr>
              <p:nvPr/>
            </p:nvSpPr>
            <p:spPr bwMode="auto">
              <a:xfrm>
                <a:off x="1828" y="3595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3" name="Freeform 946"/>
              <p:cNvSpPr>
                <a:spLocks/>
              </p:cNvSpPr>
              <p:nvPr/>
            </p:nvSpPr>
            <p:spPr bwMode="auto">
              <a:xfrm>
                <a:off x="1828" y="3742"/>
                <a:ext cx="1000" cy="569"/>
              </a:xfrm>
              <a:custGeom>
                <a:avLst/>
                <a:gdLst>
                  <a:gd name="T0" fmla="*/ 0 w 3295"/>
                  <a:gd name="T1" fmla="*/ 1300 h 1300"/>
                  <a:gd name="T2" fmla="*/ 471 w 3295"/>
                  <a:gd name="T3" fmla="*/ 1193 h 1300"/>
                  <a:gd name="T4" fmla="*/ 941 w 3295"/>
                  <a:gd name="T5" fmla="*/ 840 h 1300"/>
                  <a:gd name="T6" fmla="*/ 1412 w 3295"/>
                  <a:gd name="T7" fmla="*/ 340 h 1300"/>
                  <a:gd name="T8" fmla="*/ 1883 w 3295"/>
                  <a:gd name="T9" fmla="*/ 0 h 1300"/>
                  <a:gd name="T10" fmla="*/ 2354 w 3295"/>
                  <a:gd name="T11" fmla="*/ 308 h 1300"/>
                  <a:gd name="T12" fmla="*/ 2824 w 3295"/>
                  <a:gd name="T13" fmla="*/ 862 h 1300"/>
                  <a:gd name="T14" fmla="*/ 3295 w 3295"/>
                  <a:gd name="T15" fmla="*/ 1215 h 13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300"/>
                  <a:gd name="T26" fmla="*/ 3295 w 3295"/>
                  <a:gd name="T27" fmla="*/ 1300 h 13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300">
                    <a:moveTo>
                      <a:pt x="0" y="1300"/>
                    </a:moveTo>
                    <a:lnTo>
                      <a:pt x="471" y="1193"/>
                    </a:lnTo>
                    <a:lnTo>
                      <a:pt x="941" y="840"/>
                    </a:lnTo>
                    <a:lnTo>
                      <a:pt x="1412" y="340"/>
                    </a:lnTo>
                    <a:lnTo>
                      <a:pt x="1883" y="0"/>
                    </a:lnTo>
                    <a:lnTo>
                      <a:pt x="2354" y="308"/>
                    </a:lnTo>
                    <a:lnTo>
                      <a:pt x="2824" y="862"/>
                    </a:lnTo>
                    <a:lnTo>
                      <a:pt x="3295" y="1215"/>
                    </a:lnTo>
                  </a:path>
                </a:pathLst>
              </a:cu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4" name="Line 947"/>
              <p:cNvSpPr>
                <a:spLocks noChangeShapeType="1"/>
              </p:cNvSpPr>
              <p:nvPr/>
            </p:nvSpPr>
            <p:spPr bwMode="auto">
              <a:xfrm flipV="1">
                <a:off x="1828" y="4301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5" name="Line 948"/>
              <p:cNvSpPr>
                <a:spLocks noChangeShapeType="1"/>
              </p:cNvSpPr>
              <p:nvPr/>
            </p:nvSpPr>
            <p:spPr bwMode="auto">
              <a:xfrm flipV="1">
                <a:off x="1971" y="4254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6" name="Line 949"/>
              <p:cNvSpPr>
                <a:spLocks noChangeShapeType="1"/>
              </p:cNvSpPr>
              <p:nvPr/>
            </p:nvSpPr>
            <p:spPr bwMode="auto">
              <a:xfrm flipV="1">
                <a:off x="2113" y="4078"/>
                <a:ext cx="1" cy="32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7" name="Line 950"/>
              <p:cNvSpPr>
                <a:spLocks noChangeShapeType="1"/>
              </p:cNvSpPr>
              <p:nvPr/>
            </p:nvSpPr>
            <p:spPr bwMode="auto">
              <a:xfrm flipV="1">
                <a:off x="2257" y="3836"/>
                <a:ext cx="1" cy="54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8" name="Line 951"/>
              <p:cNvSpPr>
                <a:spLocks noChangeShapeType="1"/>
              </p:cNvSpPr>
              <p:nvPr/>
            </p:nvSpPr>
            <p:spPr bwMode="auto">
              <a:xfrm flipV="1">
                <a:off x="2399" y="3661"/>
                <a:ext cx="1" cy="8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79" name="Line 952"/>
              <p:cNvSpPr>
                <a:spLocks noChangeShapeType="1"/>
              </p:cNvSpPr>
              <p:nvPr/>
            </p:nvSpPr>
            <p:spPr bwMode="auto">
              <a:xfrm flipV="1">
                <a:off x="2542" y="3806"/>
                <a:ext cx="1" cy="7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0" name="Line 953"/>
              <p:cNvSpPr>
                <a:spLocks noChangeShapeType="1"/>
              </p:cNvSpPr>
              <p:nvPr/>
            </p:nvSpPr>
            <p:spPr bwMode="auto">
              <a:xfrm flipV="1">
                <a:off x="2684" y="4071"/>
                <a:ext cx="1" cy="48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1" name="Line 954"/>
              <p:cNvSpPr>
                <a:spLocks noChangeShapeType="1"/>
              </p:cNvSpPr>
              <p:nvPr/>
            </p:nvSpPr>
            <p:spPr bwMode="auto">
              <a:xfrm flipV="1">
                <a:off x="2828" y="4233"/>
                <a:ext cx="1" cy="4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2" name="Line 955"/>
              <p:cNvSpPr>
                <a:spLocks noChangeShapeType="1"/>
              </p:cNvSpPr>
              <p:nvPr/>
            </p:nvSpPr>
            <p:spPr bwMode="auto">
              <a:xfrm>
                <a:off x="1828" y="4311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3" name="Line 956"/>
              <p:cNvSpPr>
                <a:spLocks noChangeShapeType="1"/>
              </p:cNvSpPr>
              <p:nvPr/>
            </p:nvSpPr>
            <p:spPr bwMode="auto">
              <a:xfrm>
                <a:off x="1824" y="4321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4" name="Line 957"/>
              <p:cNvSpPr>
                <a:spLocks noChangeShapeType="1"/>
              </p:cNvSpPr>
              <p:nvPr/>
            </p:nvSpPr>
            <p:spPr bwMode="auto">
              <a:xfrm>
                <a:off x="1971" y="4264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5" name="Line 958"/>
              <p:cNvSpPr>
                <a:spLocks noChangeShapeType="1"/>
              </p:cNvSpPr>
              <p:nvPr/>
            </p:nvSpPr>
            <p:spPr bwMode="auto">
              <a:xfrm>
                <a:off x="1968" y="4274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6" name="Line 959"/>
              <p:cNvSpPr>
                <a:spLocks noChangeShapeType="1"/>
              </p:cNvSpPr>
              <p:nvPr/>
            </p:nvSpPr>
            <p:spPr bwMode="auto">
              <a:xfrm>
                <a:off x="2113" y="4110"/>
                <a:ext cx="1" cy="3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7" name="Line 960"/>
              <p:cNvSpPr>
                <a:spLocks noChangeShapeType="1"/>
              </p:cNvSpPr>
              <p:nvPr/>
            </p:nvSpPr>
            <p:spPr bwMode="auto">
              <a:xfrm>
                <a:off x="2110" y="4140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8" name="Line 961"/>
              <p:cNvSpPr>
                <a:spLocks noChangeShapeType="1"/>
              </p:cNvSpPr>
              <p:nvPr/>
            </p:nvSpPr>
            <p:spPr bwMode="auto">
              <a:xfrm>
                <a:off x="2257" y="3890"/>
                <a:ext cx="1" cy="55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89" name="Line 962"/>
              <p:cNvSpPr>
                <a:spLocks noChangeShapeType="1"/>
              </p:cNvSpPr>
              <p:nvPr/>
            </p:nvSpPr>
            <p:spPr bwMode="auto">
              <a:xfrm>
                <a:off x="2252" y="3945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0" name="Line 963"/>
              <p:cNvSpPr>
                <a:spLocks noChangeShapeType="1"/>
              </p:cNvSpPr>
              <p:nvPr/>
            </p:nvSpPr>
            <p:spPr bwMode="auto">
              <a:xfrm>
                <a:off x="2399" y="3742"/>
                <a:ext cx="1" cy="8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1" name="Line 964"/>
              <p:cNvSpPr>
                <a:spLocks noChangeShapeType="1"/>
              </p:cNvSpPr>
              <p:nvPr/>
            </p:nvSpPr>
            <p:spPr bwMode="auto">
              <a:xfrm>
                <a:off x="2395" y="3823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2" name="Line 965"/>
              <p:cNvSpPr>
                <a:spLocks noChangeShapeType="1"/>
              </p:cNvSpPr>
              <p:nvPr/>
            </p:nvSpPr>
            <p:spPr bwMode="auto">
              <a:xfrm>
                <a:off x="2542" y="3877"/>
                <a:ext cx="1" cy="7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3" name="Line 966"/>
              <p:cNvSpPr>
                <a:spLocks noChangeShapeType="1"/>
              </p:cNvSpPr>
              <p:nvPr/>
            </p:nvSpPr>
            <p:spPr bwMode="auto">
              <a:xfrm>
                <a:off x="2538" y="3947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4" name="Line 967"/>
              <p:cNvSpPr>
                <a:spLocks noChangeShapeType="1"/>
              </p:cNvSpPr>
              <p:nvPr/>
            </p:nvSpPr>
            <p:spPr bwMode="auto">
              <a:xfrm>
                <a:off x="2684" y="4119"/>
                <a:ext cx="1" cy="47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5" name="Line 968"/>
              <p:cNvSpPr>
                <a:spLocks noChangeShapeType="1"/>
              </p:cNvSpPr>
              <p:nvPr/>
            </p:nvSpPr>
            <p:spPr bwMode="auto">
              <a:xfrm>
                <a:off x="2681" y="4166"/>
                <a:ext cx="7" cy="2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6" name="Line 969"/>
              <p:cNvSpPr>
                <a:spLocks noChangeShapeType="1"/>
              </p:cNvSpPr>
              <p:nvPr/>
            </p:nvSpPr>
            <p:spPr bwMode="auto">
              <a:xfrm>
                <a:off x="2828" y="4274"/>
                <a:ext cx="1" cy="4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7" name="Line 970"/>
              <p:cNvSpPr>
                <a:spLocks noChangeShapeType="1"/>
              </p:cNvSpPr>
              <p:nvPr/>
            </p:nvSpPr>
            <p:spPr bwMode="auto">
              <a:xfrm>
                <a:off x="2823" y="4314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8" name="Freeform 971"/>
              <p:cNvSpPr>
                <a:spLocks/>
              </p:cNvSpPr>
              <p:nvPr/>
            </p:nvSpPr>
            <p:spPr bwMode="auto">
              <a:xfrm>
                <a:off x="1828" y="3636"/>
                <a:ext cx="1000" cy="670"/>
              </a:xfrm>
              <a:custGeom>
                <a:avLst/>
                <a:gdLst>
                  <a:gd name="T0" fmla="*/ 0 w 3295"/>
                  <a:gd name="T1" fmla="*/ 1528 h 1528"/>
                  <a:gd name="T2" fmla="*/ 471 w 3295"/>
                  <a:gd name="T3" fmla="*/ 1448 h 1528"/>
                  <a:gd name="T4" fmla="*/ 941 w 3295"/>
                  <a:gd name="T5" fmla="*/ 1119 h 1528"/>
                  <a:gd name="T6" fmla="*/ 1412 w 3295"/>
                  <a:gd name="T7" fmla="*/ 479 h 1528"/>
                  <a:gd name="T8" fmla="*/ 1883 w 3295"/>
                  <a:gd name="T9" fmla="*/ 0 h 1528"/>
                  <a:gd name="T10" fmla="*/ 2354 w 3295"/>
                  <a:gd name="T11" fmla="*/ 203 h 1528"/>
                  <a:gd name="T12" fmla="*/ 2824 w 3295"/>
                  <a:gd name="T13" fmla="*/ 1067 h 1528"/>
                  <a:gd name="T14" fmla="*/ 3295 w 3295"/>
                  <a:gd name="T15" fmla="*/ 1409 h 15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528"/>
                  <a:gd name="T26" fmla="*/ 3295 w 3295"/>
                  <a:gd name="T27" fmla="*/ 1528 h 15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528">
                    <a:moveTo>
                      <a:pt x="0" y="1528"/>
                    </a:moveTo>
                    <a:lnTo>
                      <a:pt x="471" y="1448"/>
                    </a:lnTo>
                    <a:lnTo>
                      <a:pt x="941" y="1119"/>
                    </a:lnTo>
                    <a:lnTo>
                      <a:pt x="1412" y="479"/>
                    </a:lnTo>
                    <a:lnTo>
                      <a:pt x="1883" y="0"/>
                    </a:lnTo>
                    <a:lnTo>
                      <a:pt x="2354" y="203"/>
                    </a:lnTo>
                    <a:lnTo>
                      <a:pt x="2824" y="1067"/>
                    </a:lnTo>
                    <a:lnTo>
                      <a:pt x="3295" y="1409"/>
                    </a:lnTo>
                  </a:path>
                </a:pathLst>
              </a:cu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99" name="Line 972"/>
              <p:cNvSpPr>
                <a:spLocks noChangeShapeType="1"/>
              </p:cNvSpPr>
              <p:nvPr/>
            </p:nvSpPr>
            <p:spPr bwMode="auto">
              <a:xfrm flipV="1">
                <a:off x="1828" y="4295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0" name="Line 973"/>
              <p:cNvSpPr>
                <a:spLocks noChangeShapeType="1"/>
              </p:cNvSpPr>
              <p:nvPr/>
            </p:nvSpPr>
            <p:spPr bwMode="auto">
              <a:xfrm>
                <a:off x="1824" y="4295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1" name="Line 974"/>
              <p:cNvSpPr>
                <a:spLocks noChangeShapeType="1"/>
              </p:cNvSpPr>
              <p:nvPr/>
            </p:nvSpPr>
            <p:spPr bwMode="auto">
              <a:xfrm flipV="1">
                <a:off x="1971" y="4260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2" name="Line 975"/>
              <p:cNvSpPr>
                <a:spLocks noChangeShapeType="1"/>
              </p:cNvSpPr>
              <p:nvPr/>
            </p:nvSpPr>
            <p:spPr bwMode="auto">
              <a:xfrm>
                <a:off x="1968" y="4260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3" name="Line 976"/>
              <p:cNvSpPr>
                <a:spLocks noChangeShapeType="1"/>
              </p:cNvSpPr>
              <p:nvPr/>
            </p:nvSpPr>
            <p:spPr bwMode="auto">
              <a:xfrm flipV="1">
                <a:off x="2113" y="4096"/>
                <a:ext cx="1" cy="30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4" name="Line 977"/>
              <p:cNvSpPr>
                <a:spLocks noChangeShapeType="1"/>
              </p:cNvSpPr>
              <p:nvPr/>
            </p:nvSpPr>
            <p:spPr bwMode="auto">
              <a:xfrm>
                <a:off x="2110" y="4096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5" name="Line 978"/>
              <p:cNvSpPr>
                <a:spLocks noChangeShapeType="1"/>
              </p:cNvSpPr>
              <p:nvPr/>
            </p:nvSpPr>
            <p:spPr bwMode="auto">
              <a:xfrm flipV="1">
                <a:off x="2257" y="3783"/>
                <a:ext cx="1" cy="63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6" name="Line 979"/>
              <p:cNvSpPr>
                <a:spLocks noChangeShapeType="1"/>
              </p:cNvSpPr>
              <p:nvPr/>
            </p:nvSpPr>
            <p:spPr bwMode="auto">
              <a:xfrm>
                <a:off x="2252" y="3783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7" name="Line 980"/>
              <p:cNvSpPr>
                <a:spLocks noChangeShapeType="1"/>
              </p:cNvSpPr>
              <p:nvPr/>
            </p:nvSpPr>
            <p:spPr bwMode="auto">
              <a:xfrm flipV="1">
                <a:off x="2399" y="3551"/>
                <a:ext cx="1" cy="85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8" name="Line 981"/>
              <p:cNvSpPr>
                <a:spLocks noChangeShapeType="1"/>
              </p:cNvSpPr>
              <p:nvPr/>
            </p:nvSpPr>
            <p:spPr bwMode="auto">
              <a:xfrm>
                <a:off x="2395" y="3551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09" name="Line 982"/>
              <p:cNvSpPr>
                <a:spLocks noChangeShapeType="1"/>
              </p:cNvSpPr>
              <p:nvPr/>
            </p:nvSpPr>
            <p:spPr bwMode="auto">
              <a:xfrm flipV="1">
                <a:off x="2542" y="3623"/>
                <a:ext cx="1" cy="10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0" name="Line 983"/>
              <p:cNvSpPr>
                <a:spLocks noChangeShapeType="1"/>
              </p:cNvSpPr>
              <p:nvPr/>
            </p:nvSpPr>
            <p:spPr bwMode="auto">
              <a:xfrm>
                <a:off x="2538" y="3623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1" name="Line 984"/>
              <p:cNvSpPr>
                <a:spLocks noChangeShapeType="1"/>
              </p:cNvSpPr>
              <p:nvPr/>
            </p:nvSpPr>
            <p:spPr bwMode="auto">
              <a:xfrm flipV="1">
                <a:off x="2684" y="4028"/>
                <a:ext cx="1" cy="75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2" name="Line 985"/>
              <p:cNvSpPr>
                <a:spLocks noChangeShapeType="1"/>
              </p:cNvSpPr>
              <p:nvPr/>
            </p:nvSpPr>
            <p:spPr bwMode="auto">
              <a:xfrm>
                <a:off x="2681" y="4028"/>
                <a:ext cx="7" cy="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3" name="Line 986"/>
              <p:cNvSpPr>
                <a:spLocks noChangeShapeType="1"/>
              </p:cNvSpPr>
              <p:nvPr/>
            </p:nvSpPr>
            <p:spPr bwMode="auto">
              <a:xfrm flipV="1">
                <a:off x="2828" y="4182"/>
                <a:ext cx="1" cy="72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4" name="Line 987"/>
              <p:cNvSpPr>
                <a:spLocks noChangeShapeType="1"/>
              </p:cNvSpPr>
              <p:nvPr/>
            </p:nvSpPr>
            <p:spPr bwMode="auto">
              <a:xfrm>
                <a:off x="2823" y="4182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5" name="Line 988"/>
              <p:cNvSpPr>
                <a:spLocks noChangeShapeType="1"/>
              </p:cNvSpPr>
              <p:nvPr/>
            </p:nvSpPr>
            <p:spPr bwMode="auto">
              <a:xfrm>
                <a:off x="1828" y="4306"/>
                <a:ext cx="1" cy="9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6" name="Line 989"/>
              <p:cNvSpPr>
                <a:spLocks noChangeShapeType="1"/>
              </p:cNvSpPr>
              <p:nvPr/>
            </p:nvSpPr>
            <p:spPr bwMode="auto">
              <a:xfrm>
                <a:off x="1824" y="4315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7" name="Line 990"/>
              <p:cNvSpPr>
                <a:spLocks noChangeShapeType="1"/>
              </p:cNvSpPr>
              <p:nvPr/>
            </p:nvSpPr>
            <p:spPr bwMode="auto">
              <a:xfrm>
                <a:off x="1971" y="4271"/>
                <a:ext cx="1" cy="9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8" name="Line 991"/>
              <p:cNvSpPr>
                <a:spLocks noChangeShapeType="1"/>
              </p:cNvSpPr>
              <p:nvPr/>
            </p:nvSpPr>
            <p:spPr bwMode="auto">
              <a:xfrm>
                <a:off x="1968" y="4280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19" name="Line 992"/>
              <p:cNvSpPr>
                <a:spLocks noChangeShapeType="1"/>
              </p:cNvSpPr>
              <p:nvPr/>
            </p:nvSpPr>
            <p:spPr bwMode="auto">
              <a:xfrm>
                <a:off x="2113" y="4126"/>
                <a:ext cx="1" cy="30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0" name="Line 993"/>
              <p:cNvSpPr>
                <a:spLocks noChangeShapeType="1"/>
              </p:cNvSpPr>
              <p:nvPr/>
            </p:nvSpPr>
            <p:spPr bwMode="auto">
              <a:xfrm>
                <a:off x="2110" y="4156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1" name="Line 994"/>
              <p:cNvSpPr>
                <a:spLocks noChangeShapeType="1"/>
              </p:cNvSpPr>
              <p:nvPr/>
            </p:nvSpPr>
            <p:spPr bwMode="auto">
              <a:xfrm>
                <a:off x="2257" y="3846"/>
                <a:ext cx="1" cy="63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2" name="Line 995"/>
              <p:cNvSpPr>
                <a:spLocks noChangeShapeType="1"/>
              </p:cNvSpPr>
              <p:nvPr/>
            </p:nvSpPr>
            <p:spPr bwMode="auto">
              <a:xfrm>
                <a:off x="2252" y="3909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3" name="Line 996"/>
              <p:cNvSpPr>
                <a:spLocks noChangeShapeType="1"/>
              </p:cNvSpPr>
              <p:nvPr/>
            </p:nvSpPr>
            <p:spPr bwMode="auto">
              <a:xfrm>
                <a:off x="2399" y="3636"/>
                <a:ext cx="1" cy="86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4" name="Line 997"/>
              <p:cNvSpPr>
                <a:spLocks noChangeShapeType="1"/>
              </p:cNvSpPr>
              <p:nvPr/>
            </p:nvSpPr>
            <p:spPr bwMode="auto">
              <a:xfrm>
                <a:off x="2395" y="3722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5" name="Line 998"/>
              <p:cNvSpPr>
                <a:spLocks noChangeShapeType="1"/>
              </p:cNvSpPr>
              <p:nvPr/>
            </p:nvSpPr>
            <p:spPr bwMode="auto">
              <a:xfrm>
                <a:off x="2542" y="3725"/>
                <a:ext cx="1" cy="10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6" name="Line 999"/>
              <p:cNvSpPr>
                <a:spLocks noChangeShapeType="1"/>
              </p:cNvSpPr>
              <p:nvPr/>
            </p:nvSpPr>
            <p:spPr bwMode="auto">
              <a:xfrm>
                <a:off x="2538" y="3826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7" name="Line 1000"/>
              <p:cNvSpPr>
                <a:spLocks noChangeShapeType="1"/>
              </p:cNvSpPr>
              <p:nvPr/>
            </p:nvSpPr>
            <p:spPr bwMode="auto">
              <a:xfrm>
                <a:off x="2684" y="4103"/>
                <a:ext cx="1" cy="75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8" name="Line 1001"/>
              <p:cNvSpPr>
                <a:spLocks noChangeShapeType="1"/>
              </p:cNvSpPr>
              <p:nvPr/>
            </p:nvSpPr>
            <p:spPr bwMode="auto">
              <a:xfrm>
                <a:off x="2681" y="4178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29" name="Line 1002"/>
              <p:cNvSpPr>
                <a:spLocks noChangeShapeType="1"/>
              </p:cNvSpPr>
              <p:nvPr/>
            </p:nvSpPr>
            <p:spPr bwMode="auto">
              <a:xfrm>
                <a:off x="2828" y="4254"/>
                <a:ext cx="1" cy="70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0" name="Line 1003"/>
              <p:cNvSpPr>
                <a:spLocks noChangeShapeType="1"/>
              </p:cNvSpPr>
              <p:nvPr/>
            </p:nvSpPr>
            <p:spPr bwMode="auto">
              <a:xfrm>
                <a:off x="2823" y="4324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1" name="Freeform 1004"/>
              <p:cNvSpPr>
                <a:spLocks/>
              </p:cNvSpPr>
              <p:nvPr/>
            </p:nvSpPr>
            <p:spPr bwMode="auto">
              <a:xfrm>
                <a:off x="1828" y="3714"/>
                <a:ext cx="1000" cy="680"/>
              </a:xfrm>
              <a:custGeom>
                <a:avLst/>
                <a:gdLst>
                  <a:gd name="T0" fmla="*/ 0 w 3295"/>
                  <a:gd name="T1" fmla="*/ 1347 h 1552"/>
                  <a:gd name="T2" fmla="*/ 471 w 3295"/>
                  <a:gd name="T3" fmla="*/ 1272 h 1552"/>
                  <a:gd name="T4" fmla="*/ 941 w 3295"/>
                  <a:gd name="T5" fmla="*/ 901 h 1552"/>
                  <a:gd name="T6" fmla="*/ 1412 w 3295"/>
                  <a:gd name="T7" fmla="*/ 358 h 1552"/>
                  <a:gd name="T8" fmla="*/ 1883 w 3295"/>
                  <a:gd name="T9" fmla="*/ 0 h 1552"/>
                  <a:gd name="T10" fmla="*/ 2354 w 3295"/>
                  <a:gd name="T11" fmla="*/ 489 h 1552"/>
                  <a:gd name="T12" fmla="*/ 2824 w 3295"/>
                  <a:gd name="T13" fmla="*/ 1166 h 1552"/>
                  <a:gd name="T14" fmla="*/ 3295 w 3295"/>
                  <a:gd name="T15" fmla="*/ 1552 h 15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552"/>
                  <a:gd name="T26" fmla="*/ 3295 w 3295"/>
                  <a:gd name="T27" fmla="*/ 1552 h 15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552">
                    <a:moveTo>
                      <a:pt x="0" y="1347"/>
                    </a:moveTo>
                    <a:lnTo>
                      <a:pt x="471" y="1272"/>
                    </a:lnTo>
                    <a:lnTo>
                      <a:pt x="941" y="901"/>
                    </a:lnTo>
                    <a:lnTo>
                      <a:pt x="1412" y="358"/>
                    </a:lnTo>
                    <a:lnTo>
                      <a:pt x="1883" y="0"/>
                    </a:lnTo>
                    <a:lnTo>
                      <a:pt x="2354" y="489"/>
                    </a:lnTo>
                    <a:lnTo>
                      <a:pt x="2824" y="1166"/>
                    </a:lnTo>
                    <a:lnTo>
                      <a:pt x="3295" y="1552"/>
                    </a:lnTo>
                  </a:path>
                </a:pathLst>
              </a:cu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2" name="Line 1005"/>
              <p:cNvSpPr>
                <a:spLocks noChangeShapeType="1"/>
              </p:cNvSpPr>
              <p:nvPr/>
            </p:nvSpPr>
            <p:spPr bwMode="auto">
              <a:xfrm flipV="1">
                <a:off x="1828" y="4285"/>
                <a:ext cx="1" cy="18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3" name="Line 1006"/>
              <p:cNvSpPr>
                <a:spLocks noChangeShapeType="1"/>
              </p:cNvSpPr>
              <p:nvPr/>
            </p:nvSpPr>
            <p:spPr bwMode="auto">
              <a:xfrm>
                <a:off x="1824" y="4285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4" name="Line 1007"/>
              <p:cNvSpPr>
                <a:spLocks noChangeShapeType="1"/>
              </p:cNvSpPr>
              <p:nvPr/>
            </p:nvSpPr>
            <p:spPr bwMode="auto">
              <a:xfrm flipV="1">
                <a:off x="1971" y="4252"/>
                <a:ext cx="1" cy="19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5" name="Line 1008"/>
              <p:cNvSpPr>
                <a:spLocks noChangeShapeType="1"/>
              </p:cNvSpPr>
              <p:nvPr/>
            </p:nvSpPr>
            <p:spPr bwMode="auto">
              <a:xfrm>
                <a:off x="1968" y="4252"/>
                <a:ext cx="7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6" name="Line 1009"/>
              <p:cNvSpPr>
                <a:spLocks noChangeShapeType="1"/>
              </p:cNvSpPr>
              <p:nvPr/>
            </p:nvSpPr>
            <p:spPr bwMode="auto">
              <a:xfrm flipV="1">
                <a:off x="2113" y="4071"/>
                <a:ext cx="1" cy="38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7" name="Line 1010"/>
              <p:cNvSpPr>
                <a:spLocks noChangeShapeType="1"/>
              </p:cNvSpPr>
              <p:nvPr/>
            </p:nvSpPr>
            <p:spPr bwMode="auto">
              <a:xfrm>
                <a:off x="2110" y="4071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8" name="Line 1011"/>
              <p:cNvSpPr>
                <a:spLocks noChangeShapeType="1"/>
              </p:cNvSpPr>
              <p:nvPr/>
            </p:nvSpPr>
            <p:spPr bwMode="auto">
              <a:xfrm flipV="1">
                <a:off x="2257" y="3809"/>
                <a:ext cx="1" cy="6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39" name="Line 1012"/>
              <p:cNvSpPr>
                <a:spLocks noChangeShapeType="1"/>
              </p:cNvSpPr>
              <p:nvPr/>
            </p:nvSpPr>
            <p:spPr bwMode="auto">
              <a:xfrm>
                <a:off x="2252" y="3809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0" name="Line 1013"/>
              <p:cNvSpPr>
                <a:spLocks noChangeShapeType="1"/>
              </p:cNvSpPr>
              <p:nvPr/>
            </p:nvSpPr>
            <p:spPr bwMode="auto">
              <a:xfrm flipV="1">
                <a:off x="2399" y="3640"/>
                <a:ext cx="1" cy="74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1" name="Line 1014"/>
              <p:cNvSpPr>
                <a:spLocks noChangeShapeType="1"/>
              </p:cNvSpPr>
              <p:nvPr/>
            </p:nvSpPr>
            <p:spPr bwMode="auto">
              <a:xfrm>
                <a:off x="2395" y="3640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2" name="Line 1015"/>
              <p:cNvSpPr>
                <a:spLocks noChangeShapeType="1"/>
              </p:cNvSpPr>
              <p:nvPr/>
            </p:nvSpPr>
            <p:spPr bwMode="auto">
              <a:xfrm flipV="1">
                <a:off x="2542" y="3864"/>
                <a:ext cx="1" cy="64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3" name="Line 1016"/>
              <p:cNvSpPr>
                <a:spLocks noChangeShapeType="1"/>
              </p:cNvSpPr>
              <p:nvPr/>
            </p:nvSpPr>
            <p:spPr bwMode="auto">
              <a:xfrm>
                <a:off x="2538" y="3864"/>
                <a:ext cx="8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4" name="Line 1017"/>
              <p:cNvSpPr>
                <a:spLocks noChangeShapeType="1"/>
              </p:cNvSpPr>
              <p:nvPr/>
            </p:nvSpPr>
            <p:spPr bwMode="auto">
              <a:xfrm flipV="1">
                <a:off x="2684" y="4172"/>
                <a:ext cx="1" cy="5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5" name="Line 1018"/>
              <p:cNvSpPr>
                <a:spLocks noChangeShapeType="1"/>
              </p:cNvSpPr>
              <p:nvPr/>
            </p:nvSpPr>
            <p:spPr bwMode="auto">
              <a:xfrm>
                <a:off x="2681" y="4172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6" name="Line 1019"/>
              <p:cNvSpPr>
                <a:spLocks noChangeShapeType="1"/>
              </p:cNvSpPr>
              <p:nvPr/>
            </p:nvSpPr>
            <p:spPr bwMode="auto">
              <a:xfrm flipV="1">
                <a:off x="2828" y="4325"/>
                <a:ext cx="1" cy="69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7" name="Line 1020"/>
              <p:cNvSpPr>
                <a:spLocks noChangeShapeType="1"/>
              </p:cNvSpPr>
              <p:nvPr/>
            </p:nvSpPr>
            <p:spPr bwMode="auto">
              <a:xfrm>
                <a:off x="2823" y="4325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8" name="Line 1021"/>
              <p:cNvSpPr>
                <a:spLocks noChangeShapeType="1"/>
              </p:cNvSpPr>
              <p:nvPr/>
            </p:nvSpPr>
            <p:spPr bwMode="auto">
              <a:xfrm>
                <a:off x="1828" y="4303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49" name="Line 1022"/>
              <p:cNvSpPr>
                <a:spLocks noChangeShapeType="1"/>
              </p:cNvSpPr>
              <p:nvPr/>
            </p:nvSpPr>
            <p:spPr bwMode="auto">
              <a:xfrm>
                <a:off x="1824" y="4323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0" name="Line 1023"/>
              <p:cNvSpPr>
                <a:spLocks noChangeShapeType="1"/>
              </p:cNvSpPr>
              <p:nvPr/>
            </p:nvSpPr>
            <p:spPr bwMode="auto">
              <a:xfrm>
                <a:off x="1971" y="4271"/>
                <a:ext cx="1" cy="19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1" name="Line 0"/>
              <p:cNvSpPr>
                <a:spLocks noChangeShapeType="1"/>
              </p:cNvSpPr>
              <p:nvPr/>
            </p:nvSpPr>
            <p:spPr bwMode="auto">
              <a:xfrm>
                <a:off x="1968" y="4290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2" name="Line 1"/>
              <p:cNvSpPr>
                <a:spLocks noChangeShapeType="1"/>
              </p:cNvSpPr>
              <p:nvPr/>
            </p:nvSpPr>
            <p:spPr bwMode="auto">
              <a:xfrm>
                <a:off x="2113" y="4109"/>
                <a:ext cx="1" cy="36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3" name="Line 2"/>
              <p:cNvSpPr>
                <a:spLocks noChangeShapeType="1"/>
              </p:cNvSpPr>
              <p:nvPr/>
            </p:nvSpPr>
            <p:spPr bwMode="auto">
              <a:xfrm>
                <a:off x="2110" y="4145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4" name="Line 3"/>
              <p:cNvSpPr>
                <a:spLocks noChangeShapeType="1"/>
              </p:cNvSpPr>
              <p:nvPr/>
            </p:nvSpPr>
            <p:spPr bwMode="auto">
              <a:xfrm>
                <a:off x="2257" y="3871"/>
                <a:ext cx="1" cy="6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5" name="Line 4"/>
              <p:cNvSpPr>
                <a:spLocks noChangeShapeType="1"/>
              </p:cNvSpPr>
              <p:nvPr/>
            </p:nvSpPr>
            <p:spPr bwMode="auto">
              <a:xfrm>
                <a:off x="2252" y="3933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6" name="Line 5"/>
              <p:cNvSpPr>
                <a:spLocks noChangeShapeType="1"/>
              </p:cNvSpPr>
              <p:nvPr/>
            </p:nvSpPr>
            <p:spPr bwMode="auto">
              <a:xfrm>
                <a:off x="2399" y="3714"/>
                <a:ext cx="1" cy="73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7" name="Line 6"/>
              <p:cNvSpPr>
                <a:spLocks noChangeShapeType="1"/>
              </p:cNvSpPr>
              <p:nvPr/>
            </p:nvSpPr>
            <p:spPr bwMode="auto">
              <a:xfrm>
                <a:off x="2395" y="3787"/>
                <a:ext cx="9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8" name="Line 7"/>
              <p:cNvSpPr>
                <a:spLocks noChangeShapeType="1"/>
              </p:cNvSpPr>
              <p:nvPr/>
            </p:nvSpPr>
            <p:spPr bwMode="auto">
              <a:xfrm>
                <a:off x="2542" y="3928"/>
                <a:ext cx="1" cy="64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59" name="Line 8"/>
              <p:cNvSpPr>
                <a:spLocks noChangeShapeType="1"/>
              </p:cNvSpPr>
              <p:nvPr/>
            </p:nvSpPr>
            <p:spPr bwMode="auto">
              <a:xfrm>
                <a:off x="2538" y="3992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0" name="Line 9"/>
              <p:cNvSpPr>
                <a:spLocks noChangeShapeType="1"/>
              </p:cNvSpPr>
              <p:nvPr/>
            </p:nvSpPr>
            <p:spPr bwMode="auto">
              <a:xfrm>
                <a:off x="2684" y="4224"/>
                <a:ext cx="1" cy="54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1" name="Line 10"/>
              <p:cNvSpPr>
                <a:spLocks noChangeShapeType="1"/>
              </p:cNvSpPr>
              <p:nvPr/>
            </p:nvSpPr>
            <p:spPr bwMode="auto">
              <a:xfrm>
                <a:off x="2681" y="4278"/>
                <a:ext cx="7" cy="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2" name="Oval 13"/>
              <p:cNvSpPr>
                <a:spLocks noChangeArrowheads="1"/>
              </p:cNvSpPr>
              <p:nvPr/>
            </p:nvSpPr>
            <p:spPr bwMode="auto">
              <a:xfrm>
                <a:off x="1824" y="4306"/>
                <a:ext cx="9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3" name="Oval 14"/>
              <p:cNvSpPr>
                <a:spLocks noChangeArrowheads="1"/>
              </p:cNvSpPr>
              <p:nvPr/>
            </p:nvSpPr>
            <p:spPr bwMode="auto">
              <a:xfrm>
                <a:off x="1968" y="4258"/>
                <a:ext cx="7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4" name="Oval 15"/>
              <p:cNvSpPr>
                <a:spLocks noChangeArrowheads="1"/>
              </p:cNvSpPr>
              <p:nvPr/>
            </p:nvSpPr>
            <p:spPr bwMode="auto">
              <a:xfrm>
                <a:off x="2110" y="4104"/>
                <a:ext cx="8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5" name="Oval 16"/>
              <p:cNvSpPr>
                <a:spLocks noChangeArrowheads="1"/>
              </p:cNvSpPr>
              <p:nvPr/>
            </p:nvSpPr>
            <p:spPr bwMode="auto">
              <a:xfrm>
                <a:off x="2252" y="3885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6" name="Oval 17"/>
              <p:cNvSpPr>
                <a:spLocks noChangeArrowheads="1"/>
              </p:cNvSpPr>
              <p:nvPr/>
            </p:nvSpPr>
            <p:spPr bwMode="auto">
              <a:xfrm>
                <a:off x="2395" y="3737"/>
                <a:ext cx="9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7" name="Oval 18"/>
              <p:cNvSpPr>
                <a:spLocks noChangeArrowheads="1"/>
              </p:cNvSpPr>
              <p:nvPr/>
            </p:nvSpPr>
            <p:spPr bwMode="auto">
              <a:xfrm>
                <a:off x="2538" y="3871"/>
                <a:ext cx="8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8" name="Oval 19"/>
              <p:cNvSpPr>
                <a:spLocks noChangeArrowheads="1"/>
              </p:cNvSpPr>
              <p:nvPr/>
            </p:nvSpPr>
            <p:spPr bwMode="auto">
              <a:xfrm>
                <a:off x="2681" y="4113"/>
                <a:ext cx="7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69" name="Oval 20"/>
              <p:cNvSpPr>
                <a:spLocks noChangeArrowheads="1"/>
              </p:cNvSpPr>
              <p:nvPr/>
            </p:nvSpPr>
            <p:spPr bwMode="auto">
              <a:xfrm>
                <a:off x="2823" y="4268"/>
                <a:ext cx="9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0" name="Oval 21"/>
              <p:cNvSpPr>
                <a:spLocks noChangeArrowheads="1"/>
              </p:cNvSpPr>
              <p:nvPr/>
            </p:nvSpPr>
            <p:spPr bwMode="auto">
              <a:xfrm>
                <a:off x="1824" y="4300"/>
                <a:ext cx="9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1" name="Oval 22"/>
              <p:cNvSpPr>
                <a:spLocks noChangeArrowheads="1"/>
              </p:cNvSpPr>
              <p:nvPr/>
            </p:nvSpPr>
            <p:spPr bwMode="auto">
              <a:xfrm>
                <a:off x="1968" y="4265"/>
                <a:ext cx="7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2" name="Oval 23"/>
              <p:cNvSpPr>
                <a:spLocks noChangeArrowheads="1"/>
              </p:cNvSpPr>
              <p:nvPr/>
            </p:nvSpPr>
            <p:spPr bwMode="auto">
              <a:xfrm>
                <a:off x="2110" y="4120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3" name="Oval 24"/>
              <p:cNvSpPr>
                <a:spLocks noChangeArrowheads="1"/>
              </p:cNvSpPr>
              <p:nvPr/>
            </p:nvSpPr>
            <p:spPr bwMode="auto">
              <a:xfrm>
                <a:off x="2252" y="3841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4" name="Oval 25"/>
              <p:cNvSpPr>
                <a:spLocks noChangeArrowheads="1"/>
              </p:cNvSpPr>
              <p:nvPr/>
            </p:nvSpPr>
            <p:spPr bwMode="auto">
              <a:xfrm>
                <a:off x="2395" y="3630"/>
                <a:ext cx="9" cy="12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5" name="Oval 26"/>
              <p:cNvSpPr>
                <a:spLocks noChangeArrowheads="1"/>
              </p:cNvSpPr>
              <p:nvPr/>
            </p:nvSpPr>
            <p:spPr bwMode="auto">
              <a:xfrm>
                <a:off x="2538" y="3720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6" name="Oval 27"/>
              <p:cNvSpPr>
                <a:spLocks noChangeArrowheads="1"/>
              </p:cNvSpPr>
              <p:nvPr/>
            </p:nvSpPr>
            <p:spPr bwMode="auto">
              <a:xfrm>
                <a:off x="2681" y="4097"/>
                <a:ext cx="7" cy="12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7" name="Oval 28"/>
              <p:cNvSpPr>
                <a:spLocks noChangeArrowheads="1"/>
              </p:cNvSpPr>
              <p:nvPr/>
            </p:nvSpPr>
            <p:spPr bwMode="auto">
              <a:xfrm>
                <a:off x="2823" y="4248"/>
                <a:ext cx="9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8" name="Oval 29"/>
              <p:cNvSpPr>
                <a:spLocks noChangeArrowheads="1"/>
              </p:cNvSpPr>
              <p:nvPr/>
            </p:nvSpPr>
            <p:spPr bwMode="auto">
              <a:xfrm>
                <a:off x="1824" y="4298"/>
                <a:ext cx="9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79" name="Oval 30"/>
              <p:cNvSpPr>
                <a:spLocks noChangeArrowheads="1"/>
              </p:cNvSpPr>
              <p:nvPr/>
            </p:nvSpPr>
            <p:spPr bwMode="auto">
              <a:xfrm>
                <a:off x="1968" y="4265"/>
                <a:ext cx="7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0" name="Oval 31"/>
              <p:cNvSpPr>
                <a:spLocks noChangeArrowheads="1"/>
              </p:cNvSpPr>
              <p:nvPr/>
            </p:nvSpPr>
            <p:spPr bwMode="auto">
              <a:xfrm>
                <a:off x="2110" y="4103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1" name="Oval 32"/>
              <p:cNvSpPr>
                <a:spLocks noChangeArrowheads="1"/>
              </p:cNvSpPr>
              <p:nvPr/>
            </p:nvSpPr>
            <p:spPr bwMode="auto">
              <a:xfrm>
                <a:off x="2252" y="3866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2" name="Oval 33"/>
              <p:cNvSpPr>
                <a:spLocks noChangeArrowheads="1"/>
              </p:cNvSpPr>
              <p:nvPr/>
            </p:nvSpPr>
            <p:spPr bwMode="auto">
              <a:xfrm>
                <a:off x="2395" y="3708"/>
                <a:ext cx="9" cy="12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3" name="Oval 34"/>
              <p:cNvSpPr>
                <a:spLocks noChangeArrowheads="1"/>
              </p:cNvSpPr>
              <p:nvPr/>
            </p:nvSpPr>
            <p:spPr bwMode="auto">
              <a:xfrm>
                <a:off x="2538" y="3922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4" name="Oval 35"/>
              <p:cNvSpPr>
                <a:spLocks noChangeArrowheads="1"/>
              </p:cNvSpPr>
              <p:nvPr/>
            </p:nvSpPr>
            <p:spPr bwMode="auto">
              <a:xfrm>
                <a:off x="2681" y="4219"/>
                <a:ext cx="7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85" name="Oval 36"/>
              <p:cNvSpPr>
                <a:spLocks noChangeArrowheads="1"/>
              </p:cNvSpPr>
              <p:nvPr/>
            </p:nvSpPr>
            <p:spPr bwMode="auto">
              <a:xfrm>
                <a:off x="2823" y="4388"/>
                <a:ext cx="9" cy="12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27" name="Text Box 322"/>
            <p:cNvSpPr txBox="1">
              <a:spLocks noChangeArrowheads="1"/>
            </p:cNvSpPr>
            <p:nvPr/>
          </p:nvSpPr>
          <p:spPr bwMode="auto">
            <a:xfrm>
              <a:off x="4375" y="624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Times" charset="0"/>
                </a:rPr>
                <a:t>RPar</a:t>
              </a:r>
            </a:p>
          </p:txBody>
        </p:sp>
        <p:sp>
          <p:nvSpPr>
            <p:cNvPr id="89128" name="Rectangle 761"/>
            <p:cNvSpPr>
              <a:spLocks noChangeArrowheads="1"/>
            </p:cNvSpPr>
            <p:nvPr/>
          </p:nvSpPr>
          <p:spPr bwMode="auto">
            <a:xfrm>
              <a:off x="4025" y="802"/>
              <a:ext cx="1003" cy="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9" name="Line 762"/>
            <p:cNvSpPr>
              <a:spLocks noChangeShapeType="1"/>
            </p:cNvSpPr>
            <p:nvPr/>
          </p:nvSpPr>
          <p:spPr bwMode="auto">
            <a:xfrm>
              <a:off x="4025" y="80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0" name="Line 763"/>
            <p:cNvSpPr>
              <a:spLocks noChangeShapeType="1"/>
            </p:cNvSpPr>
            <p:nvPr/>
          </p:nvSpPr>
          <p:spPr bwMode="auto">
            <a:xfrm flipV="1">
              <a:off x="4025" y="180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1" name="Line 764"/>
            <p:cNvSpPr>
              <a:spLocks noChangeShapeType="1"/>
            </p:cNvSpPr>
            <p:nvPr/>
          </p:nvSpPr>
          <p:spPr bwMode="auto">
            <a:xfrm flipV="1">
              <a:off x="5028" y="1802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2" name="Line 766"/>
            <p:cNvSpPr>
              <a:spLocks noChangeShapeType="1"/>
            </p:cNvSpPr>
            <p:nvPr/>
          </p:nvSpPr>
          <p:spPr bwMode="auto">
            <a:xfrm>
              <a:off x="5024" y="1652"/>
              <a:ext cx="9" cy="2"/>
            </a:xfrm>
            <a:prstGeom prst="line">
              <a:avLst/>
            </a:prstGeom>
            <a:noFill/>
            <a:ln w="158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3" name="Freeform 767"/>
            <p:cNvSpPr>
              <a:spLocks/>
            </p:cNvSpPr>
            <p:nvPr/>
          </p:nvSpPr>
          <p:spPr bwMode="auto">
            <a:xfrm>
              <a:off x="4025" y="802"/>
              <a:ext cx="1003" cy="1007"/>
            </a:xfrm>
            <a:custGeom>
              <a:avLst/>
              <a:gdLst>
                <a:gd name="T0" fmla="*/ 0 w 3295"/>
                <a:gd name="T1" fmla="*/ 0 h 2215"/>
                <a:gd name="T2" fmla="*/ 3295 w 3295"/>
                <a:gd name="T3" fmla="*/ 0 h 2215"/>
                <a:gd name="T4" fmla="*/ 3295 w 3295"/>
                <a:gd name="T5" fmla="*/ 2215 h 2215"/>
                <a:gd name="T6" fmla="*/ 0 w 3295"/>
                <a:gd name="T7" fmla="*/ 2215 h 2215"/>
                <a:gd name="T8" fmla="*/ 0 w 3295"/>
                <a:gd name="T9" fmla="*/ 0 h 2215"/>
                <a:gd name="T10" fmla="*/ 0 w 3295"/>
                <a:gd name="T11" fmla="*/ 2215 h 2215"/>
                <a:gd name="T12" fmla="*/ 16 w 3295"/>
                <a:gd name="T13" fmla="*/ 2215 h 2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95"/>
                <a:gd name="T22" fmla="*/ 0 h 2215"/>
                <a:gd name="T23" fmla="*/ 3295 w 3295"/>
                <a:gd name="T24" fmla="*/ 2215 h 2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95" h="2215">
                  <a:moveTo>
                    <a:pt x="0" y="0"/>
                  </a:moveTo>
                  <a:lnTo>
                    <a:pt x="3295" y="0"/>
                  </a:lnTo>
                  <a:lnTo>
                    <a:pt x="3295" y="2215"/>
                  </a:lnTo>
                  <a:lnTo>
                    <a:pt x="0" y="2215"/>
                  </a:lnTo>
                  <a:lnTo>
                    <a:pt x="0" y="0"/>
                  </a:lnTo>
                  <a:lnTo>
                    <a:pt x="0" y="2215"/>
                  </a:lnTo>
                  <a:lnTo>
                    <a:pt x="16" y="221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34" name="Group 768"/>
            <p:cNvGrpSpPr>
              <a:grpSpLocks/>
            </p:cNvGrpSpPr>
            <p:nvPr/>
          </p:nvGrpSpPr>
          <p:grpSpPr bwMode="auto">
            <a:xfrm>
              <a:off x="4030" y="946"/>
              <a:ext cx="12" cy="720"/>
              <a:chOff x="3024" y="2036"/>
              <a:chExt cx="12" cy="720"/>
            </a:xfrm>
          </p:grpSpPr>
          <p:sp>
            <p:nvSpPr>
              <p:cNvPr id="89761" name="Line 769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62" name="Line 770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63" name="Line 771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64" name="Line 772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65" name="Line 773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66" name="Line 774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35" name="Line 775"/>
            <p:cNvSpPr>
              <a:spLocks noChangeShapeType="1"/>
            </p:cNvSpPr>
            <p:nvPr/>
          </p:nvSpPr>
          <p:spPr bwMode="auto">
            <a:xfrm>
              <a:off x="4025" y="1809"/>
              <a:ext cx="10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36" name="Group 776"/>
            <p:cNvGrpSpPr>
              <a:grpSpLocks/>
            </p:cNvGrpSpPr>
            <p:nvPr/>
          </p:nvGrpSpPr>
          <p:grpSpPr bwMode="auto">
            <a:xfrm>
              <a:off x="4168" y="1788"/>
              <a:ext cx="718" cy="17"/>
              <a:chOff x="3567" y="2892"/>
              <a:chExt cx="715" cy="7"/>
            </a:xfrm>
          </p:grpSpPr>
          <p:sp>
            <p:nvSpPr>
              <p:cNvPr id="89755" name="Line 777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6" name="Line 778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7" name="Line 779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8" name="Line 780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9" name="Line 781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60" name="Line 782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37" name="Group 783"/>
            <p:cNvGrpSpPr>
              <a:grpSpLocks/>
            </p:cNvGrpSpPr>
            <p:nvPr/>
          </p:nvGrpSpPr>
          <p:grpSpPr bwMode="auto">
            <a:xfrm>
              <a:off x="5016" y="947"/>
              <a:ext cx="12" cy="720"/>
              <a:chOff x="3024" y="2036"/>
              <a:chExt cx="12" cy="720"/>
            </a:xfrm>
          </p:grpSpPr>
          <p:sp>
            <p:nvSpPr>
              <p:cNvPr id="89749" name="Line 784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0" name="Line 785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1" name="Line 786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2" name="Line 787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3" name="Line 788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54" name="Line 789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38" name="Group 790"/>
            <p:cNvGrpSpPr>
              <a:grpSpLocks/>
            </p:cNvGrpSpPr>
            <p:nvPr/>
          </p:nvGrpSpPr>
          <p:grpSpPr bwMode="auto">
            <a:xfrm>
              <a:off x="4167" y="803"/>
              <a:ext cx="718" cy="17"/>
              <a:chOff x="3567" y="2892"/>
              <a:chExt cx="715" cy="7"/>
            </a:xfrm>
          </p:grpSpPr>
          <p:sp>
            <p:nvSpPr>
              <p:cNvPr id="89743" name="Line 791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44" name="Line 792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45" name="Line 793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46" name="Line 794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47" name="Line 795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48" name="Line 796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39" name="Group 188"/>
            <p:cNvGrpSpPr>
              <a:grpSpLocks/>
            </p:cNvGrpSpPr>
            <p:nvPr/>
          </p:nvGrpSpPr>
          <p:grpSpPr bwMode="auto">
            <a:xfrm>
              <a:off x="4020" y="1069"/>
              <a:ext cx="1008" cy="620"/>
              <a:chOff x="1935" y="3736"/>
              <a:chExt cx="1026" cy="589"/>
            </a:xfrm>
          </p:grpSpPr>
          <p:sp>
            <p:nvSpPr>
              <p:cNvPr id="89615" name="Line 49"/>
              <p:cNvSpPr>
                <a:spLocks noChangeShapeType="1"/>
              </p:cNvSpPr>
              <p:nvPr/>
            </p:nvSpPr>
            <p:spPr bwMode="auto">
              <a:xfrm>
                <a:off x="1939" y="430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6" name="Line 50"/>
              <p:cNvSpPr>
                <a:spLocks noChangeShapeType="1"/>
              </p:cNvSpPr>
              <p:nvPr/>
            </p:nvSpPr>
            <p:spPr bwMode="auto">
              <a:xfrm>
                <a:off x="1939" y="416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7" name="Line 51"/>
              <p:cNvSpPr>
                <a:spLocks noChangeShapeType="1"/>
              </p:cNvSpPr>
              <p:nvPr/>
            </p:nvSpPr>
            <p:spPr bwMode="auto">
              <a:xfrm>
                <a:off x="1939" y="4029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8" name="Line 52"/>
              <p:cNvSpPr>
                <a:spLocks noChangeShapeType="1"/>
              </p:cNvSpPr>
              <p:nvPr/>
            </p:nvSpPr>
            <p:spPr bwMode="auto">
              <a:xfrm>
                <a:off x="1939" y="3892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9" name="Line 53"/>
              <p:cNvSpPr>
                <a:spLocks noChangeShapeType="1"/>
              </p:cNvSpPr>
              <p:nvPr/>
            </p:nvSpPr>
            <p:spPr bwMode="auto">
              <a:xfrm>
                <a:off x="1939" y="3755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0" name="Freeform 65"/>
              <p:cNvSpPr>
                <a:spLocks/>
              </p:cNvSpPr>
              <p:nvPr/>
            </p:nvSpPr>
            <p:spPr bwMode="auto">
              <a:xfrm>
                <a:off x="1939" y="3855"/>
                <a:ext cx="1018" cy="450"/>
              </a:xfrm>
              <a:custGeom>
                <a:avLst/>
                <a:gdLst>
                  <a:gd name="T0" fmla="*/ 0 w 3295"/>
                  <a:gd name="T1" fmla="*/ 1042 h 1042"/>
                  <a:gd name="T2" fmla="*/ 471 w 3295"/>
                  <a:gd name="T3" fmla="*/ 1029 h 1042"/>
                  <a:gd name="T4" fmla="*/ 941 w 3295"/>
                  <a:gd name="T5" fmla="*/ 848 h 1042"/>
                  <a:gd name="T6" fmla="*/ 1412 w 3295"/>
                  <a:gd name="T7" fmla="*/ 403 h 1042"/>
                  <a:gd name="T8" fmla="*/ 1883 w 3295"/>
                  <a:gd name="T9" fmla="*/ 9 h 1042"/>
                  <a:gd name="T10" fmla="*/ 2354 w 3295"/>
                  <a:gd name="T11" fmla="*/ 0 h 1042"/>
                  <a:gd name="T12" fmla="*/ 2824 w 3295"/>
                  <a:gd name="T13" fmla="*/ 373 h 1042"/>
                  <a:gd name="T14" fmla="*/ 3295 w 3295"/>
                  <a:gd name="T15" fmla="*/ 768 h 10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042"/>
                  <a:gd name="T26" fmla="*/ 3295 w 3295"/>
                  <a:gd name="T27" fmla="*/ 1042 h 104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042">
                    <a:moveTo>
                      <a:pt x="0" y="1042"/>
                    </a:moveTo>
                    <a:lnTo>
                      <a:pt x="471" y="1029"/>
                    </a:lnTo>
                    <a:lnTo>
                      <a:pt x="941" y="848"/>
                    </a:lnTo>
                    <a:lnTo>
                      <a:pt x="1412" y="403"/>
                    </a:lnTo>
                    <a:lnTo>
                      <a:pt x="1883" y="9"/>
                    </a:lnTo>
                    <a:lnTo>
                      <a:pt x="2354" y="0"/>
                    </a:lnTo>
                    <a:lnTo>
                      <a:pt x="2824" y="373"/>
                    </a:lnTo>
                    <a:lnTo>
                      <a:pt x="3295" y="768"/>
                    </a:lnTo>
                  </a:path>
                </a:pathLst>
              </a:cu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1" name="Line 66"/>
              <p:cNvSpPr>
                <a:spLocks noChangeShapeType="1"/>
              </p:cNvSpPr>
              <p:nvPr/>
            </p:nvSpPr>
            <p:spPr bwMode="auto">
              <a:xfrm flipV="1">
                <a:off x="1939" y="4299"/>
                <a:ext cx="1" cy="6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2" name="Line 67"/>
              <p:cNvSpPr>
                <a:spLocks noChangeShapeType="1"/>
              </p:cNvSpPr>
              <p:nvPr/>
            </p:nvSpPr>
            <p:spPr bwMode="auto">
              <a:xfrm>
                <a:off x="1935" y="4299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3" name="Line 68"/>
              <p:cNvSpPr>
                <a:spLocks noChangeShapeType="1"/>
              </p:cNvSpPr>
              <p:nvPr/>
            </p:nvSpPr>
            <p:spPr bwMode="auto">
              <a:xfrm flipV="1">
                <a:off x="2084" y="4293"/>
                <a:ext cx="1" cy="6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4" name="Line 69"/>
              <p:cNvSpPr>
                <a:spLocks noChangeShapeType="1"/>
              </p:cNvSpPr>
              <p:nvPr/>
            </p:nvSpPr>
            <p:spPr bwMode="auto">
              <a:xfrm>
                <a:off x="2080" y="4293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5" name="Line 70"/>
              <p:cNvSpPr>
                <a:spLocks noChangeShapeType="1"/>
              </p:cNvSpPr>
              <p:nvPr/>
            </p:nvSpPr>
            <p:spPr bwMode="auto">
              <a:xfrm flipV="1">
                <a:off x="2229" y="4191"/>
                <a:ext cx="1" cy="30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6" name="Line 71"/>
              <p:cNvSpPr>
                <a:spLocks noChangeShapeType="1"/>
              </p:cNvSpPr>
              <p:nvPr/>
            </p:nvSpPr>
            <p:spPr bwMode="auto">
              <a:xfrm>
                <a:off x="2225" y="4191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7" name="Line 72"/>
              <p:cNvSpPr>
                <a:spLocks noChangeShapeType="1"/>
              </p:cNvSpPr>
              <p:nvPr/>
            </p:nvSpPr>
            <p:spPr bwMode="auto">
              <a:xfrm flipV="1">
                <a:off x="2375" y="3982"/>
                <a:ext cx="1" cy="47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8" name="Line 73"/>
              <p:cNvSpPr>
                <a:spLocks noChangeShapeType="1"/>
              </p:cNvSpPr>
              <p:nvPr/>
            </p:nvSpPr>
            <p:spPr bwMode="auto">
              <a:xfrm>
                <a:off x="2371" y="3982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29" name="Line 74"/>
              <p:cNvSpPr>
                <a:spLocks noChangeShapeType="1"/>
              </p:cNvSpPr>
              <p:nvPr/>
            </p:nvSpPr>
            <p:spPr bwMode="auto">
              <a:xfrm flipV="1">
                <a:off x="2521" y="3799"/>
                <a:ext cx="1" cy="60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0" name="Line 75"/>
              <p:cNvSpPr>
                <a:spLocks noChangeShapeType="1"/>
              </p:cNvSpPr>
              <p:nvPr/>
            </p:nvSpPr>
            <p:spPr bwMode="auto">
              <a:xfrm>
                <a:off x="2517" y="3799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1" name="Line 76"/>
              <p:cNvSpPr>
                <a:spLocks noChangeShapeType="1"/>
              </p:cNvSpPr>
              <p:nvPr/>
            </p:nvSpPr>
            <p:spPr bwMode="auto">
              <a:xfrm flipV="1">
                <a:off x="2666" y="3797"/>
                <a:ext cx="1" cy="58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2" name="Line 77"/>
              <p:cNvSpPr>
                <a:spLocks noChangeShapeType="1"/>
              </p:cNvSpPr>
              <p:nvPr/>
            </p:nvSpPr>
            <p:spPr bwMode="auto">
              <a:xfrm>
                <a:off x="2662" y="3797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3" name="Line 78"/>
              <p:cNvSpPr>
                <a:spLocks noChangeShapeType="1"/>
              </p:cNvSpPr>
              <p:nvPr/>
            </p:nvSpPr>
            <p:spPr bwMode="auto">
              <a:xfrm flipV="1">
                <a:off x="2812" y="3982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4" name="Line 79"/>
              <p:cNvSpPr>
                <a:spLocks noChangeShapeType="1"/>
              </p:cNvSpPr>
              <p:nvPr/>
            </p:nvSpPr>
            <p:spPr bwMode="auto">
              <a:xfrm>
                <a:off x="2808" y="3982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5" name="Line 80"/>
              <p:cNvSpPr>
                <a:spLocks noChangeShapeType="1"/>
              </p:cNvSpPr>
              <p:nvPr/>
            </p:nvSpPr>
            <p:spPr bwMode="auto">
              <a:xfrm flipV="1">
                <a:off x="2957" y="4163"/>
                <a:ext cx="1" cy="23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6" name="Line 81"/>
              <p:cNvSpPr>
                <a:spLocks noChangeShapeType="1"/>
              </p:cNvSpPr>
              <p:nvPr/>
            </p:nvSpPr>
            <p:spPr bwMode="auto">
              <a:xfrm>
                <a:off x="2953" y="4163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7" name="Line 82"/>
              <p:cNvSpPr>
                <a:spLocks noChangeShapeType="1"/>
              </p:cNvSpPr>
              <p:nvPr/>
            </p:nvSpPr>
            <p:spPr bwMode="auto">
              <a:xfrm>
                <a:off x="1939" y="4305"/>
                <a:ext cx="1" cy="6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8" name="Line 83"/>
              <p:cNvSpPr>
                <a:spLocks noChangeShapeType="1"/>
              </p:cNvSpPr>
              <p:nvPr/>
            </p:nvSpPr>
            <p:spPr bwMode="auto">
              <a:xfrm>
                <a:off x="1935" y="4311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39" name="Line 84"/>
              <p:cNvSpPr>
                <a:spLocks noChangeShapeType="1"/>
              </p:cNvSpPr>
              <p:nvPr/>
            </p:nvSpPr>
            <p:spPr bwMode="auto">
              <a:xfrm>
                <a:off x="2084" y="4299"/>
                <a:ext cx="1" cy="6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0" name="Line 85"/>
              <p:cNvSpPr>
                <a:spLocks noChangeShapeType="1"/>
              </p:cNvSpPr>
              <p:nvPr/>
            </p:nvSpPr>
            <p:spPr bwMode="auto">
              <a:xfrm>
                <a:off x="2080" y="4305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1" name="Line 86"/>
              <p:cNvSpPr>
                <a:spLocks noChangeShapeType="1"/>
              </p:cNvSpPr>
              <p:nvPr/>
            </p:nvSpPr>
            <p:spPr bwMode="auto">
              <a:xfrm>
                <a:off x="2229" y="4221"/>
                <a:ext cx="1" cy="30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2" name="Line 87"/>
              <p:cNvSpPr>
                <a:spLocks noChangeShapeType="1"/>
              </p:cNvSpPr>
              <p:nvPr/>
            </p:nvSpPr>
            <p:spPr bwMode="auto">
              <a:xfrm>
                <a:off x="2225" y="4251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3" name="Line 88"/>
              <p:cNvSpPr>
                <a:spLocks noChangeShapeType="1"/>
              </p:cNvSpPr>
              <p:nvPr/>
            </p:nvSpPr>
            <p:spPr bwMode="auto">
              <a:xfrm>
                <a:off x="2375" y="4029"/>
                <a:ext cx="1" cy="47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4" name="Line 89"/>
              <p:cNvSpPr>
                <a:spLocks noChangeShapeType="1"/>
              </p:cNvSpPr>
              <p:nvPr/>
            </p:nvSpPr>
            <p:spPr bwMode="auto">
              <a:xfrm>
                <a:off x="2371" y="4076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5" name="Line 90"/>
              <p:cNvSpPr>
                <a:spLocks noChangeShapeType="1"/>
              </p:cNvSpPr>
              <p:nvPr/>
            </p:nvSpPr>
            <p:spPr bwMode="auto">
              <a:xfrm>
                <a:off x="2521" y="3859"/>
                <a:ext cx="1" cy="59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6" name="Line 91"/>
              <p:cNvSpPr>
                <a:spLocks noChangeShapeType="1"/>
              </p:cNvSpPr>
              <p:nvPr/>
            </p:nvSpPr>
            <p:spPr bwMode="auto">
              <a:xfrm>
                <a:off x="2517" y="3918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7" name="Line 92"/>
              <p:cNvSpPr>
                <a:spLocks noChangeShapeType="1"/>
              </p:cNvSpPr>
              <p:nvPr/>
            </p:nvSpPr>
            <p:spPr bwMode="auto">
              <a:xfrm>
                <a:off x="2666" y="3855"/>
                <a:ext cx="1" cy="58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8" name="Line 93"/>
              <p:cNvSpPr>
                <a:spLocks noChangeShapeType="1"/>
              </p:cNvSpPr>
              <p:nvPr/>
            </p:nvSpPr>
            <p:spPr bwMode="auto">
              <a:xfrm>
                <a:off x="2662" y="3913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49" name="Line 94"/>
              <p:cNvSpPr>
                <a:spLocks noChangeShapeType="1"/>
              </p:cNvSpPr>
              <p:nvPr/>
            </p:nvSpPr>
            <p:spPr bwMode="auto">
              <a:xfrm>
                <a:off x="2812" y="4016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0" name="Line 95"/>
              <p:cNvSpPr>
                <a:spLocks noChangeShapeType="1"/>
              </p:cNvSpPr>
              <p:nvPr/>
            </p:nvSpPr>
            <p:spPr bwMode="auto">
              <a:xfrm>
                <a:off x="2808" y="4050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1" name="Line 96"/>
              <p:cNvSpPr>
                <a:spLocks noChangeShapeType="1"/>
              </p:cNvSpPr>
              <p:nvPr/>
            </p:nvSpPr>
            <p:spPr bwMode="auto">
              <a:xfrm>
                <a:off x="2957" y="4186"/>
                <a:ext cx="1" cy="25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2" name="Line 97"/>
              <p:cNvSpPr>
                <a:spLocks noChangeShapeType="1"/>
              </p:cNvSpPr>
              <p:nvPr/>
            </p:nvSpPr>
            <p:spPr bwMode="auto">
              <a:xfrm>
                <a:off x="2953" y="4211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3" name="Freeform 98"/>
              <p:cNvSpPr>
                <a:spLocks/>
              </p:cNvSpPr>
              <p:nvPr/>
            </p:nvSpPr>
            <p:spPr bwMode="auto">
              <a:xfrm>
                <a:off x="1939" y="3797"/>
                <a:ext cx="1018" cy="517"/>
              </a:xfrm>
              <a:custGeom>
                <a:avLst/>
                <a:gdLst>
                  <a:gd name="T0" fmla="*/ 0 w 3295"/>
                  <a:gd name="T1" fmla="*/ 1196 h 1196"/>
                  <a:gd name="T2" fmla="*/ 471 w 3295"/>
                  <a:gd name="T3" fmla="*/ 1141 h 1196"/>
                  <a:gd name="T4" fmla="*/ 941 w 3295"/>
                  <a:gd name="T5" fmla="*/ 939 h 1196"/>
                  <a:gd name="T6" fmla="*/ 1412 w 3295"/>
                  <a:gd name="T7" fmla="*/ 550 h 1196"/>
                  <a:gd name="T8" fmla="*/ 1883 w 3295"/>
                  <a:gd name="T9" fmla="*/ 65 h 1196"/>
                  <a:gd name="T10" fmla="*/ 2354 w 3295"/>
                  <a:gd name="T11" fmla="*/ 0 h 1196"/>
                  <a:gd name="T12" fmla="*/ 2824 w 3295"/>
                  <a:gd name="T13" fmla="*/ 495 h 1196"/>
                  <a:gd name="T14" fmla="*/ 3295 w 3295"/>
                  <a:gd name="T15" fmla="*/ 1004 h 11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196"/>
                  <a:gd name="T26" fmla="*/ 3295 w 3295"/>
                  <a:gd name="T27" fmla="*/ 1196 h 11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196">
                    <a:moveTo>
                      <a:pt x="0" y="1196"/>
                    </a:moveTo>
                    <a:lnTo>
                      <a:pt x="471" y="1141"/>
                    </a:lnTo>
                    <a:lnTo>
                      <a:pt x="941" y="939"/>
                    </a:lnTo>
                    <a:lnTo>
                      <a:pt x="1412" y="550"/>
                    </a:lnTo>
                    <a:lnTo>
                      <a:pt x="1883" y="65"/>
                    </a:lnTo>
                    <a:lnTo>
                      <a:pt x="2354" y="0"/>
                    </a:lnTo>
                    <a:lnTo>
                      <a:pt x="2824" y="495"/>
                    </a:lnTo>
                    <a:lnTo>
                      <a:pt x="3295" y="1004"/>
                    </a:lnTo>
                  </a:path>
                </a:pathLst>
              </a:cu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4" name="Line 99"/>
              <p:cNvSpPr>
                <a:spLocks noChangeShapeType="1"/>
              </p:cNvSpPr>
              <p:nvPr/>
            </p:nvSpPr>
            <p:spPr bwMode="auto">
              <a:xfrm flipV="1">
                <a:off x="1939" y="4303"/>
                <a:ext cx="1" cy="1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5" name="Line 100"/>
              <p:cNvSpPr>
                <a:spLocks noChangeShapeType="1"/>
              </p:cNvSpPr>
              <p:nvPr/>
            </p:nvSpPr>
            <p:spPr bwMode="auto">
              <a:xfrm>
                <a:off x="1935" y="4303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6" name="Line 101"/>
              <p:cNvSpPr>
                <a:spLocks noChangeShapeType="1"/>
              </p:cNvSpPr>
              <p:nvPr/>
            </p:nvSpPr>
            <p:spPr bwMode="auto">
              <a:xfrm flipV="1">
                <a:off x="2084" y="4280"/>
                <a:ext cx="1" cy="10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7" name="Line 102"/>
              <p:cNvSpPr>
                <a:spLocks noChangeShapeType="1"/>
              </p:cNvSpPr>
              <p:nvPr/>
            </p:nvSpPr>
            <p:spPr bwMode="auto">
              <a:xfrm>
                <a:off x="2080" y="4280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8" name="Line 103"/>
              <p:cNvSpPr>
                <a:spLocks noChangeShapeType="1"/>
              </p:cNvSpPr>
              <p:nvPr/>
            </p:nvSpPr>
            <p:spPr bwMode="auto">
              <a:xfrm flipV="1">
                <a:off x="2229" y="4176"/>
                <a:ext cx="1" cy="27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59" name="Line 104"/>
              <p:cNvSpPr>
                <a:spLocks noChangeShapeType="1"/>
              </p:cNvSpPr>
              <p:nvPr/>
            </p:nvSpPr>
            <p:spPr bwMode="auto">
              <a:xfrm>
                <a:off x="2225" y="417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0" name="Line 105"/>
              <p:cNvSpPr>
                <a:spLocks noChangeShapeType="1"/>
              </p:cNvSpPr>
              <p:nvPr/>
            </p:nvSpPr>
            <p:spPr bwMode="auto">
              <a:xfrm flipV="1">
                <a:off x="2375" y="3993"/>
                <a:ext cx="1" cy="42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1" name="Line 106"/>
              <p:cNvSpPr>
                <a:spLocks noChangeShapeType="1"/>
              </p:cNvSpPr>
              <p:nvPr/>
            </p:nvSpPr>
            <p:spPr bwMode="auto">
              <a:xfrm>
                <a:off x="2371" y="3993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2" name="Line 107"/>
              <p:cNvSpPr>
                <a:spLocks noChangeShapeType="1"/>
              </p:cNvSpPr>
              <p:nvPr/>
            </p:nvSpPr>
            <p:spPr bwMode="auto">
              <a:xfrm flipV="1">
                <a:off x="2521" y="3774"/>
                <a:ext cx="1" cy="5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3" name="Line 108"/>
              <p:cNvSpPr>
                <a:spLocks noChangeShapeType="1"/>
              </p:cNvSpPr>
              <p:nvPr/>
            </p:nvSpPr>
            <p:spPr bwMode="auto">
              <a:xfrm>
                <a:off x="2517" y="3774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4" name="Line 109"/>
              <p:cNvSpPr>
                <a:spLocks noChangeShapeType="1"/>
              </p:cNvSpPr>
              <p:nvPr/>
            </p:nvSpPr>
            <p:spPr bwMode="auto">
              <a:xfrm flipV="1">
                <a:off x="2666" y="3736"/>
                <a:ext cx="1" cy="6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5" name="Line 110"/>
              <p:cNvSpPr>
                <a:spLocks noChangeShapeType="1"/>
              </p:cNvSpPr>
              <p:nvPr/>
            </p:nvSpPr>
            <p:spPr bwMode="auto">
              <a:xfrm>
                <a:off x="2662" y="373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6" name="Line 111"/>
              <p:cNvSpPr>
                <a:spLocks noChangeShapeType="1"/>
              </p:cNvSpPr>
              <p:nvPr/>
            </p:nvSpPr>
            <p:spPr bwMode="auto">
              <a:xfrm flipV="1">
                <a:off x="2812" y="3956"/>
                <a:ext cx="1" cy="55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7" name="Line 112"/>
              <p:cNvSpPr>
                <a:spLocks noChangeShapeType="1"/>
              </p:cNvSpPr>
              <p:nvPr/>
            </p:nvSpPr>
            <p:spPr bwMode="auto">
              <a:xfrm>
                <a:off x="2808" y="3956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8" name="Line 113"/>
              <p:cNvSpPr>
                <a:spLocks noChangeShapeType="1"/>
              </p:cNvSpPr>
              <p:nvPr/>
            </p:nvSpPr>
            <p:spPr bwMode="auto">
              <a:xfrm flipV="1">
                <a:off x="2957" y="4183"/>
                <a:ext cx="1" cy="48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69" name="Line 114"/>
              <p:cNvSpPr>
                <a:spLocks noChangeShapeType="1"/>
              </p:cNvSpPr>
              <p:nvPr/>
            </p:nvSpPr>
            <p:spPr bwMode="auto">
              <a:xfrm>
                <a:off x="2953" y="4183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0" name="Line 115"/>
              <p:cNvSpPr>
                <a:spLocks noChangeShapeType="1"/>
              </p:cNvSpPr>
              <p:nvPr/>
            </p:nvSpPr>
            <p:spPr bwMode="auto">
              <a:xfrm>
                <a:off x="1939" y="4314"/>
                <a:ext cx="1" cy="10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1" name="Line 116"/>
              <p:cNvSpPr>
                <a:spLocks noChangeShapeType="1"/>
              </p:cNvSpPr>
              <p:nvPr/>
            </p:nvSpPr>
            <p:spPr bwMode="auto">
              <a:xfrm>
                <a:off x="1935" y="4324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2" name="Line 117"/>
              <p:cNvSpPr>
                <a:spLocks noChangeShapeType="1"/>
              </p:cNvSpPr>
              <p:nvPr/>
            </p:nvSpPr>
            <p:spPr bwMode="auto">
              <a:xfrm>
                <a:off x="2084" y="4290"/>
                <a:ext cx="1" cy="10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3" name="Line 118"/>
              <p:cNvSpPr>
                <a:spLocks noChangeShapeType="1"/>
              </p:cNvSpPr>
              <p:nvPr/>
            </p:nvSpPr>
            <p:spPr bwMode="auto">
              <a:xfrm>
                <a:off x="2080" y="4300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4" name="Line 119"/>
              <p:cNvSpPr>
                <a:spLocks noChangeShapeType="1"/>
              </p:cNvSpPr>
              <p:nvPr/>
            </p:nvSpPr>
            <p:spPr bwMode="auto">
              <a:xfrm>
                <a:off x="2229" y="4203"/>
                <a:ext cx="1" cy="27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5" name="Line 120"/>
              <p:cNvSpPr>
                <a:spLocks noChangeShapeType="1"/>
              </p:cNvSpPr>
              <p:nvPr/>
            </p:nvSpPr>
            <p:spPr bwMode="auto">
              <a:xfrm>
                <a:off x="2225" y="423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6" name="Line 121"/>
              <p:cNvSpPr>
                <a:spLocks noChangeShapeType="1"/>
              </p:cNvSpPr>
              <p:nvPr/>
            </p:nvSpPr>
            <p:spPr bwMode="auto">
              <a:xfrm>
                <a:off x="2375" y="4035"/>
                <a:ext cx="1" cy="42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7" name="Line 122"/>
              <p:cNvSpPr>
                <a:spLocks noChangeShapeType="1"/>
              </p:cNvSpPr>
              <p:nvPr/>
            </p:nvSpPr>
            <p:spPr bwMode="auto">
              <a:xfrm>
                <a:off x="2371" y="4077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8" name="Line 123"/>
              <p:cNvSpPr>
                <a:spLocks noChangeShapeType="1"/>
              </p:cNvSpPr>
              <p:nvPr/>
            </p:nvSpPr>
            <p:spPr bwMode="auto">
              <a:xfrm>
                <a:off x="2521" y="3825"/>
                <a:ext cx="1" cy="52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79" name="Line 124"/>
              <p:cNvSpPr>
                <a:spLocks noChangeShapeType="1"/>
              </p:cNvSpPr>
              <p:nvPr/>
            </p:nvSpPr>
            <p:spPr bwMode="auto">
              <a:xfrm>
                <a:off x="2517" y="3877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0" name="Line 125"/>
              <p:cNvSpPr>
                <a:spLocks noChangeShapeType="1"/>
              </p:cNvSpPr>
              <p:nvPr/>
            </p:nvSpPr>
            <p:spPr bwMode="auto">
              <a:xfrm>
                <a:off x="2666" y="3797"/>
                <a:ext cx="1" cy="62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1" name="Line 126"/>
              <p:cNvSpPr>
                <a:spLocks noChangeShapeType="1"/>
              </p:cNvSpPr>
              <p:nvPr/>
            </p:nvSpPr>
            <p:spPr bwMode="auto">
              <a:xfrm>
                <a:off x="2662" y="3859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2" name="Line 127"/>
              <p:cNvSpPr>
                <a:spLocks noChangeShapeType="1"/>
              </p:cNvSpPr>
              <p:nvPr/>
            </p:nvSpPr>
            <p:spPr bwMode="auto">
              <a:xfrm>
                <a:off x="2812" y="4011"/>
                <a:ext cx="1" cy="55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3" name="Line 128"/>
              <p:cNvSpPr>
                <a:spLocks noChangeShapeType="1"/>
              </p:cNvSpPr>
              <p:nvPr/>
            </p:nvSpPr>
            <p:spPr bwMode="auto">
              <a:xfrm>
                <a:off x="2808" y="4066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4" name="Line 129"/>
              <p:cNvSpPr>
                <a:spLocks noChangeShapeType="1"/>
              </p:cNvSpPr>
              <p:nvPr/>
            </p:nvSpPr>
            <p:spPr bwMode="auto">
              <a:xfrm>
                <a:off x="2957" y="4231"/>
                <a:ext cx="1" cy="48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5" name="Line 130"/>
              <p:cNvSpPr>
                <a:spLocks noChangeShapeType="1"/>
              </p:cNvSpPr>
              <p:nvPr/>
            </p:nvSpPr>
            <p:spPr bwMode="auto">
              <a:xfrm>
                <a:off x="2953" y="4279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6" name="Freeform 131"/>
              <p:cNvSpPr>
                <a:spLocks/>
              </p:cNvSpPr>
              <p:nvPr/>
            </p:nvSpPr>
            <p:spPr bwMode="auto">
              <a:xfrm>
                <a:off x="1939" y="3808"/>
                <a:ext cx="1018" cy="495"/>
              </a:xfrm>
              <a:custGeom>
                <a:avLst/>
                <a:gdLst>
                  <a:gd name="T0" fmla="*/ 0 w 3295"/>
                  <a:gd name="T1" fmla="*/ 1147 h 1147"/>
                  <a:gd name="T2" fmla="*/ 471 w 3295"/>
                  <a:gd name="T3" fmla="*/ 1142 h 1147"/>
                  <a:gd name="T4" fmla="*/ 941 w 3295"/>
                  <a:gd name="T5" fmla="*/ 846 h 1147"/>
                  <a:gd name="T6" fmla="*/ 1412 w 3295"/>
                  <a:gd name="T7" fmla="*/ 351 h 1147"/>
                  <a:gd name="T8" fmla="*/ 1883 w 3295"/>
                  <a:gd name="T9" fmla="*/ 0 h 1147"/>
                  <a:gd name="T10" fmla="*/ 2354 w 3295"/>
                  <a:gd name="T11" fmla="*/ 58 h 1147"/>
                  <a:gd name="T12" fmla="*/ 2824 w 3295"/>
                  <a:gd name="T13" fmla="*/ 495 h 1147"/>
                  <a:gd name="T14" fmla="*/ 3295 w 3295"/>
                  <a:gd name="T15" fmla="*/ 914 h 114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147"/>
                  <a:gd name="T26" fmla="*/ 3295 w 3295"/>
                  <a:gd name="T27" fmla="*/ 1147 h 114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147">
                    <a:moveTo>
                      <a:pt x="0" y="1147"/>
                    </a:moveTo>
                    <a:lnTo>
                      <a:pt x="471" y="1142"/>
                    </a:lnTo>
                    <a:lnTo>
                      <a:pt x="941" y="846"/>
                    </a:lnTo>
                    <a:lnTo>
                      <a:pt x="1412" y="351"/>
                    </a:lnTo>
                    <a:lnTo>
                      <a:pt x="1883" y="0"/>
                    </a:lnTo>
                    <a:lnTo>
                      <a:pt x="2354" y="58"/>
                    </a:lnTo>
                    <a:lnTo>
                      <a:pt x="2824" y="495"/>
                    </a:lnTo>
                    <a:lnTo>
                      <a:pt x="3295" y="914"/>
                    </a:lnTo>
                  </a:path>
                </a:pathLst>
              </a:cu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7" name="Line 132"/>
              <p:cNvSpPr>
                <a:spLocks noChangeShapeType="1"/>
              </p:cNvSpPr>
              <p:nvPr/>
            </p:nvSpPr>
            <p:spPr bwMode="auto">
              <a:xfrm flipV="1">
                <a:off x="1939" y="4288"/>
                <a:ext cx="1" cy="15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8" name="Line 133"/>
              <p:cNvSpPr>
                <a:spLocks noChangeShapeType="1"/>
              </p:cNvSpPr>
              <p:nvPr/>
            </p:nvSpPr>
            <p:spPr bwMode="auto">
              <a:xfrm>
                <a:off x="1935" y="4288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89" name="Line 134"/>
              <p:cNvSpPr>
                <a:spLocks noChangeShapeType="1"/>
              </p:cNvSpPr>
              <p:nvPr/>
            </p:nvSpPr>
            <p:spPr bwMode="auto">
              <a:xfrm flipV="1">
                <a:off x="2084" y="4285"/>
                <a:ext cx="1" cy="16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0" name="Line 135"/>
              <p:cNvSpPr>
                <a:spLocks noChangeShapeType="1"/>
              </p:cNvSpPr>
              <p:nvPr/>
            </p:nvSpPr>
            <p:spPr bwMode="auto">
              <a:xfrm>
                <a:off x="2080" y="4285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1" name="Line 136"/>
              <p:cNvSpPr>
                <a:spLocks noChangeShapeType="1"/>
              </p:cNvSpPr>
              <p:nvPr/>
            </p:nvSpPr>
            <p:spPr bwMode="auto">
              <a:xfrm flipV="1">
                <a:off x="2229" y="4145"/>
                <a:ext cx="1" cy="28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2" name="Line 137"/>
              <p:cNvSpPr>
                <a:spLocks noChangeShapeType="1"/>
              </p:cNvSpPr>
              <p:nvPr/>
            </p:nvSpPr>
            <p:spPr bwMode="auto">
              <a:xfrm>
                <a:off x="2225" y="414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3" name="Line 138"/>
              <p:cNvSpPr>
                <a:spLocks noChangeShapeType="1"/>
              </p:cNvSpPr>
              <p:nvPr/>
            </p:nvSpPr>
            <p:spPr bwMode="auto">
              <a:xfrm flipV="1">
                <a:off x="2375" y="3919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4" name="Line 139"/>
              <p:cNvSpPr>
                <a:spLocks noChangeShapeType="1"/>
              </p:cNvSpPr>
              <p:nvPr/>
            </p:nvSpPr>
            <p:spPr bwMode="auto">
              <a:xfrm>
                <a:off x="2371" y="3919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5" name="Line 140"/>
              <p:cNvSpPr>
                <a:spLocks noChangeShapeType="1"/>
              </p:cNvSpPr>
              <p:nvPr/>
            </p:nvSpPr>
            <p:spPr bwMode="auto">
              <a:xfrm flipV="1">
                <a:off x="2521" y="3769"/>
                <a:ext cx="1" cy="3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6" name="Line 141"/>
              <p:cNvSpPr>
                <a:spLocks noChangeShapeType="1"/>
              </p:cNvSpPr>
              <p:nvPr/>
            </p:nvSpPr>
            <p:spPr bwMode="auto">
              <a:xfrm>
                <a:off x="2517" y="3769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7" name="Line 142"/>
              <p:cNvSpPr>
                <a:spLocks noChangeShapeType="1"/>
              </p:cNvSpPr>
              <p:nvPr/>
            </p:nvSpPr>
            <p:spPr bwMode="auto">
              <a:xfrm flipV="1">
                <a:off x="2666" y="3800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8" name="Line 143"/>
              <p:cNvSpPr>
                <a:spLocks noChangeShapeType="1"/>
              </p:cNvSpPr>
              <p:nvPr/>
            </p:nvSpPr>
            <p:spPr bwMode="auto">
              <a:xfrm>
                <a:off x="2662" y="380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99" name="Line 144"/>
              <p:cNvSpPr>
                <a:spLocks noChangeShapeType="1"/>
              </p:cNvSpPr>
              <p:nvPr/>
            </p:nvSpPr>
            <p:spPr bwMode="auto">
              <a:xfrm flipV="1">
                <a:off x="2812" y="3983"/>
                <a:ext cx="1" cy="38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0" name="Line 145"/>
              <p:cNvSpPr>
                <a:spLocks noChangeShapeType="1"/>
              </p:cNvSpPr>
              <p:nvPr/>
            </p:nvSpPr>
            <p:spPr bwMode="auto">
              <a:xfrm>
                <a:off x="2808" y="3983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1" name="Line 146"/>
              <p:cNvSpPr>
                <a:spLocks noChangeShapeType="1"/>
              </p:cNvSpPr>
              <p:nvPr/>
            </p:nvSpPr>
            <p:spPr bwMode="auto">
              <a:xfrm flipV="1">
                <a:off x="2957" y="4165"/>
                <a:ext cx="1" cy="37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2" name="Line 147"/>
              <p:cNvSpPr>
                <a:spLocks noChangeShapeType="1"/>
              </p:cNvSpPr>
              <p:nvPr/>
            </p:nvSpPr>
            <p:spPr bwMode="auto">
              <a:xfrm>
                <a:off x="2953" y="4165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3" name="Line 148"/>
              <p:cNvSpPr>
                <a:spLocks noChangeShapeType="1"/>
              </p:cNvSpPr>
              <p:nvPr/>
            </p:nvSpPr>
            <p:spPr bwMode="auto">
              <a:xfrm>
                <a:off x="1939" y="4303"/>
                <a:ext cx="1" cy="16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4" name="Line 149"/>
              <p:cNvSpPr>
                <a:spLocks noChangeShapeType="1"/>
              </p:cNvSpPr>
              <p:nvPr/>
            </p:nvSpPr>
            <p:spPr bwMode="auto">
              <a:xfrm>
                <a:off x="1935" y="4319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5" name="Line 150"/>
              <p:cNvSpPr>
                <a:spLocks noChangeShapeType="1"/>
              </p:cNvSpPr>
              <p:nvPr/>
            </p:nvSpPr>
            <p:spPr bwMode="auto">
              <a:xfrm>
                <a:off x="2084" y="4301"/>
                <a:ext cx="1" cy="15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6" name="Line 151"/>
              <p:cNvSpPr>
                <a:spLocks noChangeShapeType="1"/>
              </p:cNvSpPr>
              <p:nvPr/>
            </p:nvSpPr>
            <p:spPr bwMode="auto">
              <a:xfrm>
                <a:off x="2080" y="4316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7" name="Line 152"/>
              <p:cNvSpPr>
                <a:spLocks noChangeShapeType="1"/>
              </p:cNvSpPr>
              <p:nvPr/>
            </p:nvSpPr>
            <p:spPr bwMode="auto">
              <a:xfrm>
                <a:off x="2229" y="4173"/>
                <a:ext cx="1" cy="2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8" name="Line 153"/>
              <p:cNvSpPr>
                <a:spLocks noChangeShapeType="1"/>
              </p:cNvSpPr>
              <p:nvPr/>
            </p:nvSpPr>
            <p:spPr bwMode="auto">
              <a:xfrm>
                <a:off x="2225" y="4202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09" name="Line 154"/>
              <p:cNvSpPr>
                <a:spLocks noChangeShapeType="1"/>
              </p:cNvSpPr>
              <p:nvPr/>
            </p:nvSpPr>
            <p:spPr bwMode="auto">
              <a:xfrm>
                <a:off x="2375" y="3959"/>
                <a:ext cx="1" cy="40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0" name="Line 155"/>
              <p:cNvSpPr>
                <a:spLocks noChangeShapeType="1"/>
              </p:cNvSpPr>
              <p:nvPr/>
            </p:nvSpPr>
            <p:spPr bwMode="auto">
              <a:xfrm>
                <a:off x="2371" y="3999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1" name="Line 156"/>
              <p:cNvSpPr>
                <a:spLocks noChangeShapeType="1"/>
              </p:cNvSpPr>
              <p:nvPr/>
            </p:nvSpPr>
            <p:spPr bwMode="auto">
              <a:xfrm>
                <a:off x="2521" y="3808"/>
                <a:ext cx="1" cy="38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2" name="Line 157"/>
              <p:cNvSpPr>
                <a:spLocks noChangeShapeType="1"/>
              </p:cNvSpPr>
              <p:nvPr/>
            </p:nvSpPr>
            <p:spPr bwMode="auto">
              <a:xfrm>
                <a:off x="2517" y="3846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3" name="Line 158"/>
              <p:cNvSpPr>
                <a:spLocks noChangeShapeType="1"/>
              </p:cNvSpPr>
              <p:nvPr/>
            </p:nvSpPr>
            <p:spPr bwMode="auto">
              <a:xfrm>
                <a:off x="2666" y="3833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4" name="Line 159"/>
              <p:cNvSpPr>
                <a:spLocks noChangeShapeType="1"/>
              </p:cNvSpPr>
              <p:nvPr/>
            </p:nvSpPr>
            <p:spPr bwMode="auto">
              <a:xfrm>
                <a:off x="2662" y="386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5" name="Line 160"/>
              <p:cNvSpPr>
                <a:spLocks noChangeShapeType="1"/>
              </p:cNvSpPr>
              <p:nvPr/>
            </p:nvSpPr>
            <p:spPr bwMode="auto">
              <a:xfrm>
                <a:off x="2812" y="4021"/>
                <a:ext cx="1" cy="38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6" name="Line 161"/>
              <p:cNvSpPr>
                <a:spLocks noChangeShapeType="1"/>
              </p:cNvSpPr>
              <p:nvPr/>
            </p:nvSpPr>
            <p:spPr bwMode="auto">
              <a:xfrm>
                <a:off x="2808" y="4059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7" name="Line 162"/>
              <p:cNvSpPr>
                <a:spLocks noChangeShapeType="1"/>
              </p:cNvSpPr>
              <p:nvPr/>
            </p:nvSpPr>
            <p:spPr bwMode="auto">
              <a:xfrm>
                <a:off x="2957" y="4202"/>
                <a:ext cx="1" cy="38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8" name="Line 163"/>
              <p:cNvSpPr>
                <a:spLocks noChangeShapeType="1"/>
              </p:cNvSpPr>
              <p:nvPr/>
            </p:nvSpPr>
            <p:spPr bwMode="auto">
              <a:xfrm>
                <a:off x="2953" y="4240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19" name="Oval 164"/>
              <p:cNvSpPr>
                <a:spLocks noChangeArrowheads="1"/>
              </p:cNvSpPr>
              <p:nvPr/>
            </p:nvSpPr>
            <p:spPr bwMode="auto">
              <a:xfrm>
                <a:off x="1935" y="4299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0" name="Oval 165"/>
              <p:cNvSpPr>
                <a:spLocks noChangeArrowheads="1"/>
              </p:cNvSpPr>
              <p:nvPr/>
            </p:nvSpPr>
            <p:spPr bwMode="auto">
              <a:xfrm>
                <a:off x="2080" y="4294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1" name="Oval 166"/>
              <p:cNvSpPr>
                <a:spLocks noChangeArrowheads="1"/>
              </p:cNvSpPr>
              <p:nvPr/>
            </p:nvSpPr>
            <p:spPr bwMode="auto">
              <a:xfrm>
                <a:off x="2225" y="4215"/>
                <a:ext cx="8" cy="12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2" name="Oval 167"/>
              <p:cNvSpPr>
                <a:spLocks noChangeArrowheads="1"/>
              </p:cNvSpPr>
              <p:nvPr/>
            </p:nvSpPr>
            <p:spPr bwMode="auto">
              <a:xfrm>
                <a:off x="2371" y="4023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3" name="Oval 168"/>
              <p:cNvSpPr>
                <a:spLocks noChangeArrowheads="1"/>
              </p:cNvSpPr>
              <p:nvPr/>
            </p:nvSpPr>
            <p:spPr bwMode="auto">
              <a:xfrm>
                <a:off x="2517" y="3853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4" name="Oval 169"/>
              <p:cNvSpPr>
                <a:spLocks noChangeArrowheads="1"/>
              </p:cNvSpPr>
              <p:nvPr/>
            </p:nvSpPr>
            <p:spPr bwMode="auto">
              <a:xfrm>
                <a:off x="2662" y="3849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5" name="Oval 170"/>
              <p:cNvSpPr>
                <a:spLocks noChangeArrowheads="1"/>
              </p:cNvSpPr>
              <p:nvPr/>
            </p:nvSpPr>
            <p:spPr bwMode="auto">
              <a:xfrm>
                <a:off x="2808" y="4010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6" name="Oval 171"/>
              <p:cNvSpPr>
                <a:spLocks noChangeArrowheads="1"/>
              </p:cNvSpPr>
              <p:nvPr/>
            </p:nvSpPr>
            <p:spPr bwMode="auto">
              <a:xfrm>
                <a:off x="2953" y="4181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7" name="Oval 172"/>
              <p:cNvSpPr>
                <a:spLocks noChangeArrowheads="1"/>
              </p:cNvSpPr>
              <p:nvPr/>
            </p:nvSpPr>
            <p:spPr bwMode="auto">
              <a:xfrm>
                <a:off x="1935" y="4308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8" name="Oval 173"/>
              <p:cNvSpPr>
                <a:spLocks noChangeArrowheads="1"/>
              </p:cNvSpPr>
              <p:nvPr/>
            </p:nvSpPr>
            <p:spPr bwMode="auto">
              <a:xfrm>
                <a:off x="2080" y="4284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29" name="Oval 174"/>
              <p:cNvSpPr>
                <a:spLocks noChangeArrowheads="1"/>
              </p:cNvSpPr>
              <p:nvPr/>
            </p:nvSpPr>
            <p:spPr bwMode="auto">
              <a:xfrm>
                <a:off x="2225" y="4197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0" name="Oval 175"/>
              <p:cNvSpPr>
                <a:spLocks noChangeArrowheads="1"/>
              </p:cNvSpPr>
              <p:nvPr/>
            </p:nvSpPr>
            <p:spPr bwMode="auto">
              <a:xfrm>
                <a:off x="2371" y="4029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1" name="Oval 176"/>
              <p:cNvSpPr>
                <a:spLocks noChangeArrowheads="1"/>
              </p:cNvSpPr>
              <p:nvPr/>
            </p:nvSpPr>
            <p:spPr bwMode="auto">
              <a:xfrm>
                <a:off x="2517" y="3820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2" name="Oval 177"/>
              <p:cNvSpPr>
                <a:spLocks noChangeArrowheads="1"/>
              </p:cNvSpPr>
              <p:nvPr/>
            </p:nvSpPr>
            <p:spPr bwMode="auto">
              <a:xfrm>
                <a:off x="2662" y="3792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3" name="Oval 178"/>
              <p:cNvSpPr>
                <a:spLocks noChangeArrowheads="1"/>
              </p:cNvSpPr>
              <p:nvPr/>
            </p:nvSpPr>
            <p:spPr bwMode="auto">
              <a:xfrm>
                <a:off x="2808" y="4005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4" name="Oval 179"/>
              <p:cNvSpPr>
                <a:spLocks noChangeArrowheads="1"/>
              </p:cNvSpPr>
              <p:nvPr/>
            </p:nvSpPr>
            <p:spPr bwMode="auto">
              <a:xfrm>
                <a:off x="2953" y="4225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5" name="Oval 180"/>
              <p:cNvSpPr>
                <a:spLocks noChangeArrowheads="1"/>
              </p:cNvSpPr>
              <p:nvPr/>
            </p:nvSpPr>
            <p:spPr bwMode="auto">
              <a:xfrm>
                <a:off x="1935" y="4297"/>
                <a:ext cx="8" cy="12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6" name="Oval 181"/>
              <p:cNvSpPr>
                <a:spLocks noChangeArrowheads="1"/>
              </p:cNvSpPr>
              <p:nvPr/>
            </p:nvSpPr>
            <p:spPr bwMode="auto">
              <a:xfrm>
                <a:off x="2080" y="4295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7" name="Oval 182"/>
              <p:cNvSpPr>
                <a:spLocks noChangeArrowheads="1"/>
              </p:cNvSpPr>
              <p:nvPr/>
            </p:nvSpPr>
            <p:spPr bwMode="auto">
              <a:xfrm>
                <a:off x="2225" y="4167"/>
                <a:ext cx="8" cy="12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8" name="Oval 183"/>
              <p:cNvSpPr>
                <a:spLocks noChangeArrowheads="1"/>
              </p:cNvSpPr>
              <p:nvPr/>
            </p:nvSpPr>
            <p:spPr bwMode="auto">
              <a:xfrm>
                <a:off x="2371" y="3954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39" name="Oval 184"/>
              <p:cNvSpPr>
                <a:spLocks noChangeArrowheads="1"/>
              </p:cNvSpPr>
              <p:nvPr/>
            </p:nvSpPr>
            <p:spPr bwMode="auto">
              <a:xfrm>
                <a:off x="2517" y="3802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40" name="Oval 185"/>
              <p:cNvSpPr>
                <a:spLocks noChangeArrowheads="1"/>
              </p:cNvSpPr>
              <p:nvPr/>
            </p:nvSpPr>
            <p:spPr bwMode="auto">
              <a:xfrm>
                <a:off x="2662" y="3827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41" name="Oval 186"/>
              <p:cNvSpPr>
                <a:spLocks noChangeArrowheads="1"/>
              </p:cNvSpPr>
              <p:nvPr/>
            </p:nvSpPr>
            <p:spPr bwMode="auto">
              <a:xfrm>
                <a:off x="2808" y="4016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42" name="Oval 187"/>
              <p:cNvSpPr>
                <a:spLocks noChangeArrowheads="1"/>
              </p:cNvSpPr>
              <p:nvPr/>
            </p:nvSpPr>
            <p:spPr bwMode="auto">
              <a:xfrm>
                <a:off x="2953" y="4197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40" name="Text Box 800"/>
            <p:cNvSpPr txBox="1">
              <a:spLocks noChangeArrowheads="1"/>
            </p:cNvSpPr>
            <p:nvPr/>
          </p:nvSpPr>
          <p:spPr bwMode="auto">
            <a:xfrm>
              <a:off x="2214" y="1920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Times" charset="0"/>
                </a:rPr>
                <a:t>DLPFC</a:t>
              </a:r>
            </a:p>
          </p:txBody>
        </p:sp>
        <p:sp>
          <p:nvSpPr>
            <p:cNvPr id="89141" name="Rectangle 802"/>
            <p:cNvSpPr>
              <a:spLocks noChangeArrowheads="1"/>
            </p:cNvSpPr>
            <p:nvPr/>
          </p:nvSpPr>
          <p:spPr bwMode="auto">
            <a:xfrm>
              <a:off x="1918" y="2098"/>
              <a:ext cx="998" cy="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42" name="Line 803"/>
            <p:cNvSpPr>
              <a:spLocks noChangeShapeType="1"/>
            </p:cNvSpPr>
            <p:nvPr/>
          </p:nvSpPr>
          <p:spPr bwMode="auto">
            <a:xfrm>
              <a:off x="1918" y="2098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43" name="Line 804"/>
            <p:cNvSpPr>
              <a:spLocks noChangeShapeType="1"/>
            </p:cNvSpPr>
            <p:nvPr/>
          </p:nvSpPr>
          <p:spPr bwMode="auto">
            <a:xfrm flipV="1">
              <a:off x="1918" y="30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44" name="Line 805"/>
            <p:cNvSpPr>
              <a:spLocks noChangeShapeType="1"/>
            </p:cNvSpPr>
            <p:nvPr/>
          </p:nvSpPr>
          <p:spPr bwMode="auto">
            <a:xfrm flipV="1">
              <a:off x="2916" y="3098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45" name="Line 806"/>
            <p:cNvSpPr>
              <a:spLocks noChangeShapeType="1"/>
            </p:cNvSpPr>
            <p:nvPr/>
          </p:nvSpPr>
          <p:spPr bwMode="auto">
            <a:xfrm>
              <a:off x="2916" y="2892"/>
              <a:ext cx="2" cy="56"/>
            </a:xfrm>
            <a:prstGeom prst="line">
              <a:avLst/>
            </a:prstGeom>
            <a:noFill/>
            <a:ln w="158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46" name="Line 807"/>
            <p:cNvSpPr>
              <a:spLocks noChangeShapeType="1"/>
            </p:cNvSpPr>
            <p:nvPr/>
          </p:nvSpPr>
          <p:spPr bwMode="auto">
            <a:xfrm>
              <a:off x="2912" y="2948"/>
              <a:ext cx="9" cy="2"/>
            </a:xfrm>
            <a:prstGeom prst="line">
              <a:avLst/>
            </a:prstGeom>
            <a:noFill/>
            <a:ln w="158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47" name="Freeform 808"/>
            <p:cNvSpPr>
              <a:spLocks/>
            </p:cNvSpPr>
            <p:nvPr/>
          </p:nvSpPr>
          <p:spPr bwMode="auto">
            <a:xfrm>
              <a:off x="1918" y="2098"/>
              <a:ext cx="998" cy="1007"/>
            </a:xfrm>
            <a:custGeom>
              <a:avLst/>
              <a:gdLst>
                <a:gd name="T0" fmla="*/ 0 w 3295"/>
                <a:gd name="T1" fmla="*/ 0 h 2215"/>
                <a:gd name="T2" fmla="*/ 3295 w 3295"/>
                <a:gd name="T3" fmla="*/ 0 h 2215"/>
                <a:gd name="T4" fmla="*/ 3295 w 3295"/>
                <a:gd name="T5" fmla="*/ 2215 h 2215"/>
                <a:gd name="T6" fmla="*/ 0 w 3295"/>
                <a:gd name="T7" fmla="*/ 2215 h 2215"/>
                <a:gd name="T8" fmla="*/ 0 w 3295"/>
                <a:gd name="T9" fmla="*/ 0 h 2215"/>
                <a:gd name="T10" fmla="*/ 0 w 3295"/>
                <a:gd name="T11" fmla="*/ 2215 h 2215"/>
                <a:gd name="T12" fmla="*/ 16 w 3295"/>
                <a:gd name="T13" fmla="*/ 2215 h 2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95"/>
                <a:gd name="T22" fmla="*/ 0 h 2215"/>
                <a:gd name="T23" fmla="*/ 3295 w 3295"/>
                <a:gd name="T24" fmla="*/ 2215 h 2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95" h="2215">
                  <a:moveTo>
                    <a:pt x="0" y="0"/>
                  </a:moveTo>
                  <a:lnTo>
                    <a:pt x="3295" y="0"/>
                  </a:lnTo>
                  <a:lnTo>
                    <a:pt x="3295" y="2215"/>
                  </a:lnTo>
                  <a:lnTo>
                    <a:pt x="0" y="2215"/>
                  </a:lnTo>
                  <a:lnTo>
                    <a:pt x="0" y="0"/>
                  </a:lnTo>
                  <a:lnTo>
                    <a:pt x="0" y="2215"/>
                  </a:lnTo>
                  <a:lnTo>
                    <a:pt x="16" y="221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48" name="Group 809"/>
            <p:cNvGrpSpPr>
              <a:grpSpLocks/>
            </p:cNvGrpSpPr>
            <p:nvPr/>
          </p:nvGrpSpPr>
          <p:grpSpPr bwMode="auto">
            <a:xfrm>
              <a:off x="1923" y="2242"/>
              <a:ext cx="12" cy="720"/>
              <a:chOff x="3024" y="2036"/>
              <a:chExt cx="12" cy="720"/>
            </a:xfrm>
          </p:grpSpPr>
          <p:sp>
            <p:nvSpPr>
              <p:cNvPr id="89609" name="Line 810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0" name="Line 811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1" name="Line 812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2" name="Line 813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3" name="Line 814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14" name="Line 815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49" name="Line 816"/>
            <p:cNvSpPr>
              <a:spLocks noChangeShapeType="1"/>
            </p:cNvSpPr>
            <p:nvPr/>
          </p:nvSpPr>
          <p:spPr bwMode="auto">
            <a:xfrm>
              <a:off x="1918" y="3105"/>
              <a:ext cx="9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50" name="Group 817"/>
            <p:cNvGrpSpPr>
              <a:grpSpLocks/>
            </p:cNvGrpSpPr>
            <p:nvPr/>
          </p:nvGrpSpPr>
          <p:grpSpPr bwMode="auto">
            <a:xfrm>
              <a:off x="2060" y="3084"/>
              <a:ext cx="715" cy="17"/>
              <a:chOff x="3567" y="2892"/>
              <a:chExt cx="715" cy="7"/>
            </a:xfrm>
          </p:grpSpPr>
          <p:sp>
            <p:nvSpPr>
              <p:cNvPr id="89603" name="Line 818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04" name="Line 819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05" name="Line 820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06" name="Line 821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07" name="Line 822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08" name="Line 823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51" name="Group 824"/>
            <p:cNvGrpSpPr>
              <a:grpSpLocks/>
            </p:cNvGrpSpPr>
            <p:nvPr/>
          </p:nvGrpSpPr>
          <p:grpSpPr bwMode="auto">
            <a:xfrm>
              <a:off x="2904" y="2243"/>
              <a:ext cx="12" cy="720"/>
              <a:chOff x="3024" y="2036"/>
              <a:chExt cx="12" cy="720"/>
            </a:xfrm>
          </p:grpSpPr>
          <p:sp>
            <p:nvSpPr>
              <p:cNvPr id="89597" name="Line 825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98" name="Line 826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99" name="Line 827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00" name="Line 828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01" name="Line 829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02" name="Line 830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52" name="Group 831"/>
            <p:cNvGrpSpPr>
              <a:grpSpLocks/>
            </p:cNvGrpSpPr>
            <p:nvPr/>
          </p:nvGrpSpPr>
          <p:grpSpPr bwMode="auto">
            <a:xfrm>
              <a:off x="2059" y="2099"/>
              <a:ext cx="715" cy="17"/>
              <a:chOff x="3567" y="2892"/>
              <a:chExt cx="715" cy="7"/>
            </a:xfrm>
          </p:grpSpPr>
          <p:sp>
            <p:nvSpPr>
              <p:cNvPr id="89591" name="Line 832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92" name="Line 833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93" name="Line 834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94" name="Line 835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95" name="Line 836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96" name="Line 837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53" name="Group 336"/>
            <p:cNvGrpSpPr>
              <a:grpSpLocks/>
            </p:cNvGrpSpPr>
            <p:nvPr/>
          </p:nvGrpSpPr>
          <p:grpSpPr bwMode="auto">
            <a:xfrm>
              <a:off x="1911" y="2436"/>
              <a:ext cx="1008" cy="550"/>
              <a:chOff x="1504" y="3791"/>
              <a:chExt cx="1120" cy="577"/>
            </a:xfrm>
          </p:grpSpPr>
          <p:sp>
            <p:nvSpPr>
              <p:cNvPr id="89467" name="Line 197"/>
              <p:cNvSpPr>
                <a:spLocks noChangeShapeType="1"/>
              </p:cNvSpPr>
              <p:nvPr/>
            </p:nvSpPr>
            <p:spPr bwMode="auto">
              <a:xfrm>
                <a:off x="1508" y="4341"/>
                <a:ext cx="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68" name="Freeform 213"/>
              <p:cNvSpPr>
                <a:spLocks/>
              </p:cNvSpPr>
              <p:nvPr/>
            </p:nvSpPr>
            <p:spPr bwMode="auto">
              <a:xfrm>
                <a:off x="1508" y="3890"/>
                <a:ext cx="1111" cy="457"/>
              </a:xfrm>
              <a:custGeom>
                <a:avLst/>
                <a:gdLst>
                  <a:gd name="T0" fmla="*/ 0 w 3295"/>
                  <a:gd name="T1" fmla="*/ 935 h 958"/>
                  <a:gd name="T2" fmla="*/ 471 w 3295"/>
                  <a:gd name="T3" fmla="*/ 958 h 958"/>
                  <a:gd name="T4" fmla="*/ 941 w 3295"/>
                  <a:gd name="T5" fmla="*/ 765 h 958"/>
                  <a:gd name="T6" fmla="*/ 1412 w 3295"/>
                  <a:gd name="T7" fmla="*/ 436 h 958"/>
                  <a:gd name="T8" fmla="*/ 1883 w 3295"/>
                  <a:gd name="T9" fmla="*/ 86 h 958"/>
                  <a:gd name="T10" fmla="*/ 2354 w 3295"/>
                  <a:gd name="T11" fmla="*/ 0 h 958"/>
                  <a:gd name="T12" fmla="*/ 2824 w 3295"/>
                  <a:gd name="T13" fmla="*/ 208 h 958"/>
                  <a:gd name="T14" fmla="*/ 3295 w 3295"/>
                  <a:gd name="T15" fmla="*/ 569 h 9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958"/>
                  <a:gd name="T26" fmla="*/ 3295 w 3295"/>
                  <a:gd name="T27" fmla="*/ 958 h 9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958">
                    <a:moveTo>
                      <a:pt x="0" y="935"/>
                    </a:moveTo>
                    <a:lnTo>
                      <a:pt x="471" y="958"/>
                    </a:lnTo>
                    <a:lnTo>
                      <a:pt x="941" y="765"/>
                    </a:lnTo>
                    <a:lnTo>
                      <a:pt x="1412" y="436"/>
                    </a:lnTo>
                    <a:lnTo>
                      <a:pt x="1883" y="86"/>
                    </a:lnTo>
                    <a:lnTo>
                      <a:pt x="2354" y="0"/>
                    </a:lnTo>
                    <a:lnTo>
                      <a:pt x="2824" y="208"/>
                    </a:lnTo>
                    <a:lnTo>
                      <a:pt x="3295" y="569"/>
                    </a:lnTo>
                  </a:path>
                </a:pathLst>
              </a:cu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69" name="Line 214"/>
              <p:cNvSpPr>
                <a:spLocks noChangeShapeType="1"/>
              </p:cNvSpPr>
              <p:nvPr/>
            </p:nvSpPr>
            <p:spPr bwMode="auto">
              <a:xfrm flipV="1">
                <a:off x="1508" y="4327"/>
                <a:ext cx="1" cy="9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0" name="Line 215"/>
              <p:cNvSpPr>
                <a:spLocks noChangeShapeType="1"/>
              </p:cNvSpPr>
              <p:nvPr/>
            </p:nvSpPr>
            <p:spPr bwMode="auto">
              <a:xfrm>
                <a:off x="1504" y="4327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1" name="Line 216"/>
              <p:cNvSpPr>
                <a:spLocks noChangeShapeType="1"/>
              </p:cNvSpPr>
              <p:nvPr/>
            </p:nvSpPr>
            <p:spPr bwMode="auto">
              <a:xfrm flipV="1">
                <a:off x="1667" y="4338"/>
                <a:ext cx="1" cy="9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2" name="Line 217"/>
              <p:cNvSpPr>
                <a:spLocks noChangeShapeType="1"/>
              </p:cNvSpPr>
              <p:nvPr/>
            </p:nvSpPr>
            <p:spPr bwMode="auto">
              <a:xfrm>
                <a:off x="1663" y="4338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3" name="Line 218"/>
              <p:cNvSpPr>
                <a:spLocks noChangeShapeType="1"/>
              </p:cNvSpPr>
              <p:nvPr/>
            </p:nvSpPr>
            <p:spPr bwMode="auto">
              <a:xfrm flipV="1">
                <a:off x="1826" y="4226"/>
                <a:ext cx="1" cy="29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4" name="Line 219"/>
              <p:cNvSpPr>
                <a:spLocks noChangeShapeType="1"/>
              </p:cNvSpPr>
              <p:nvPr/>
            </p:nvSpPr>
            <p:spPr bwMode="auto">
              <a:xfrm>
                <a:off x="1821" y="422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5" name="Line 220"/>
              <p:cNvSpPr>
                <a:spLocks noChangeShapeType="1"/>
              </p:cNvSpPr>
              <p:nvPr/>
            </p:nvSpPr>
            <p:spPr bwMode="auto">
              <a:xfrm flipV="1">
                <a:off x="1984" y="4054"/>
                <a:ext cx="1" cy="44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6" name="Line 221"/>
              <p:cNvSpPr>
                <a:spLocks noChangeShapeType="1"/>
              </p:cNvSpPr>
              <p:nvPr/>
            </p:nvSpPr>
            <p:spPr bwMode="auto">
              <a:xfrm>
                <a:off x="1980" y="405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7" name="Line 222"/>
              <p:cNvSpPr>
                <a:spLocks noChangeShapeType="1"/>
              </p:cNvSpPr>
              <p:nvPr/>
            </p:nvSpPr>
            <p:spPr bwMode="auto">
              <a:xfrm flipV="1">
                <a:off x="2143" y="3876"/>
                <a:ext cx="1" cy="55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8" name="Line 223"/>
              <p:cNvSpPr>
                <a:spLocks noChangeShapeType="1"/>
              </p:cNvSpPr>
              <p:nvPr/>
            </p:nvSpPr>
            <p:spPr bwMode="auto">
              <a:xfrm>
                <a:off x="2139" y="387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79" name="Line 224"/>
              <p:cNvSpPr>
                <a:spLocks noChangeShapeType="1"/>
              </p:cNvSpPr>
              <p:nvPr/>
            </p:nvSpPr>
            <p:spPr bwMode="auto">
              <a:xfrm flipV="1">
                <a:off x="2302" y="3847"/>
                <a:ext cx="1" cy="43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0" name="Line 225"/>
              <p:cNvSpPr>
                <a:spLocks noChangeShapeType="1"/>
              </p:cNvSpPr>
              <p:nvPr/>
            </p:nvSpPr>
            <p:spPr bwMode="auto">
              <a:xfrm>
                <a:off x="2298" y="3847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1" name="Line 226"/>
              <p:cNvSpPr>
                <a:spLocks noChangeShapeType="1"/>
              </p:cNvSpPr>
              <p:nvPr/>
            </p:nvSpPr>
            <p:spPr bwMode="auto">
              <a:xfrm flipV="1">
                <a:off x="2461" y="3945"/>
                <a:ext cx="1" cy="44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2" name="Line 227"/>
              <p:cNvSpPr>
                <a:spLocks noChangeShapeType="1"/>
              </p:cNvSpPr>
              <p:nvPr/>
            </p:nvSpPr>
            <p:spPr bwMode="auto">
              <a:xfrm>
                <a:off x="2456" y="394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3" name="Line 228"/>
              <p:cNvSpPr>
                <a:spLocks noChangeShapeType="1"/>
              </p:cNvSpPr>
              <p:nvPr/>
            </p:nvSpPr>
            <p:spPr bwMode="auto">
              <a:xfrm flipV="1">
                <a:off x="2619" y="4120"/>
                <a:ext cx="1" cy="4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4" name="Line 229"/>
              <p:cNvSpPr>
                <a:spLocks noChangeShapeType="1"/>
              </p:cNvSpPr>
              <p:nvPr/>
            </p:nvSpPr>
            <p:spPr bwMode="auto">
              <a:xfrm>
                <a:off x="2615" y="412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5" name="Line 230"/>
              <p:cNvSpPr>
                <a:spLocks noChangeShapeType="1"/>
              </p:cNvSpPr>
              <p:nvPr/>
            </p:nvSpPr>
            <p:spPr bwMode="auto">
              <a:xfrm>
                <a:off x="1508" y="4336"/>
                <a:ext cx="1" cy="8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6" name="Line 231"/>
              <p:cNvSpPr>
                <a:spLocks noChangeShapeType="1"/>
              </p:cNvSpPr>
              <p:nvPr/>
            </p:nvSpPr>
            <p:spPr bwMode="auto">
              <a:xfrm>
                <a:off x="1504" y="434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7" name="Line 232"/>
              <p:cNvSpPr>
                <a:spLocks noChangeShapeType="1"/>
              </p:cNvSpPr>
              <p:nvPr/>
            </p:nvSpPr>
            <p:spPr bwMode="auto">
              <a:xfrm>
                <a:off x="1667" y="4347"/>
                <a:ext cx="1" cy="8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8" name="Line 233"/>
              <p:cNvSpPr>
                <a:spLocks noChangeShapeType="1"/>
              </p:cNvSpPr>
              <p:nvPr/>
            </p:nvSpPr>
            <p:spPr bwMode="auto">
              <a:xfrm>
                <a:off x="1663" y="435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89" name="Line 234"/>
              <p:cNvSpPr>
                <a:spLocks noChangeShapeType="1"/>
              </p:cNvSpPr>
              <p:nvPr/>
            </p:nvSpPr>
            <p:spPr bwMode="auto">
              <a:xfrm>
                <a:off x="1826" y="4255"/>
                <a:ext cx="1" cy="29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0" name="Line 235"/>
              <p:cNvSpPr>
                <a:spLocks noChangeShapeType="1"/>
              </p:cNvSpPr>
              <p:nvPr/>
            </p:nvSpPr>
            <p:spPr bwMode="auto">
              <a:xfrm>
                <a:off x="1821" y="428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1" name="Line 236"/>
              <p:cNvSpPr>
                <a:spLocks noChangeShapeType="1"/>
              </p:cNvSpPr>
              <p:nvPr/>
            </p:nvSpPr>
            <p:spPr bwMode="auto">
              <a:xfrm>
                <a:off x="1984" y="4098"/>
                <a:ext cx="1" cy="44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2" name="Line 237"/>
              <p:cNvSpPr>
                <a:spLocks noChangeShapeType="1"/>
              </p:cNvSpPr>
              <p:nvPr/>
            </p:nvSpPr>
            <p:spPr bwMode="auto">
              <a:xfrm>
                <a:off x="1980" y="4142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3" name="Line 238"/>
              <p:cNvSpPr>
                <a:spLocks noChangeShapeType="1"/>
              </p:cNvSpPr>
              <p:nvPr/>
            </p:nvSpPr>
            <p:spPr bwMode="auto">
              <a:xfrm>
                <a:off x="2143" y="3931"/>
                <a:ext cx="1" cy="55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4" name="Line 239"/>
              <p:cNvSpPr>
                <a:spLocks noChangeShapeType="1"/>
              </p:cNvSpPr>
              <p:nvPr/>
            </p:nvSpPr>
            <p:spPr bwMode="auto">
              <a:xfrm>
                <a:off x="2139" y="398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5" name="Line 240"/>
              <p:cNvSpPr>
                <a:spLocks noChangeShapeType="1"/>
              </p:cNvSpPr>
              <p:nvPr/>
            </p:nvSpPr>
            <p:spPr bwMode="auto">
              <a:xfrm>
                <a:off x="2302" y="3890"/>
                <a:ext cx="1" cy="44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6" name="Line 241"/>
              <p:cNvSpPr>
                <a:spLocks noChangeShapeType="1"/>
              </p:cNvSpPr>
              <p:nvPr/>
            </p:nvSpPr>
            <p:spPr bwMode="auto">
              <a:xfrm>
                <a:off x="2298" y="393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7" name="Line 242"/>
              <p:cNvSpPr>
                <a:spLocks noChangeShapeType="1"/>
              </p:cNvSpPr>
              <p:nvPr/>
            </p:nvSpPr>
            <p:spPr bwMode="auto">
              <a:xfrm>
                <a:off x="2461" y="3989"/>
                <a:ext cx="1" cy="45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8" name="Line 243"/>
              <p:cNvSpPr>
                <a:spLocks noChangeShapeType="1"/>
              </p:cNvSpPr>
              <p:nvPr/>
            </p:nvSpPr>
            <p:spPr bwMode="auto">
              <a:xfrm>
                <a:off x="2456" y="403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99" name="Line 244"/>
              <p:cNvSpPr>
                <a:spLocks noChangeShapeType="1"/>
              </p:cNvSpPr>
              <p:nvPr/>
            </p:nvSpPr>
            <p:spPr bwMode="auto">
              <a:xfrm>
                <a:off x="2619" y="4161"/>
                <a:ext cx="1" cy="42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0" name="Line 245"/>
              <p:cNvSpPr>
                <a:spLocks noChangeShapeType="1"/>
              </p:cNvSpPr>
              <p:nvPr/>
            </p:nvSpPr>
            <p:spPr bwMode="auto">
              <a:xfrm>
                <a:off x="2615" y="4203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1" name="Freeform 246"/>
              <p:cNvSpPr>
                <a:spLocks/>
              </p:cNvSpPr>
              <p:nvPr/>
            </p:nvSpPr>
            <p:spPr bwMode="auto">
              <a:xfrm>
                <a:off x="1508" y="3856"/>
                <a:ext cx="1111" cy="501"/>
              </a:xfrm>
              <a:custGeom>
                <a:avLst/>
                <a:gdLst>
                  <a:gd name="T0" fmla="*/ 0 w 3295"/>
                  <a:gd name="T1" fmla="*/ 1052 h 1052"/>
                  <a:gd name="T2" fmla="*/ 471 w 3295"/>
                  <a:gd name="T3" fmla="*/ 985 h 1052"/>
                  <a:gd name="T4" fmla="*/ 941 w 3295"/>
                  <a:gd name="T5" fmla="*/ 899 h 1052"/>
                  <a:gd name="T6" fmla="*/ 1412 w 3295"/>
                  <a:gd name="T7" fmla="*/ 596 h 1052"/>
                  <a:gd name="T8" fmla="*/ 1883 w 3295"/>
                  <a:gd name="T9" fmla="*/ 169 h 1052"/>
                  <a:gd name="T10" fmla="*/ 2354 w 3295"/>
                  <a:gd name="T11" fmla="*/ 0 h 1052"/>
                  <a:gd name="T12" fmla="*/ 2824 w 3295"/>
                  <a:gd name="T13" fmla="*/ 445 h 1052"/>
                  <a:gd name="T14" fmla="*/ 3295 w 3295"/>
                  <a:gd name="T15" fmla="*/ 789 h 10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052"/>
                  <a:gd name="T26" fmla="*/ 3295 w 3295"/>
                  <a:gd name="T27" fmla="*/ 1052 h 10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052">
                    <a:moveTo>
                      <a:pt x="0" y="1052"/>
                    </a:moveTo>
                    <a:lnTo>
                      <a:pt x="471" y="985"/>
                    </a:lnTo>
                    <a:lnTo>
                      <a:pt x="941" y="899"/>
                    </a:lnTo>
                    <a:lnTo>
                      <a:pt x="1412" y="596"/>
                    </a:lnTo>
                    <a:lnTo>
                      <a:pt x="1883" y="169"/>
                    </a:lnTo>
                    <a:lnTo>
                      <a:pt x="2354" y="0"/>
                    </a:lnTo>
                    <a:lnTo>
                      <a:pt x="2824" y="445"/>
                    </a:lnTo>
                    <a:lnTo>
                      <a:pt x="3295" y="789"/>
                    </a:lnTo>
                  </a:path>
                </a:pathLst>
              </a:cu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2" name="Line 247"/>
              <p:cNvSpPr>
                <a:spLocks noChangeShapeType="1"/>
              </p:cNvSpPr>
              <p:nvPr/>
            </p:nvSpPr>
            <p:spPr bwMode="auto">
              <a:xfrm flipV="1">
                <a:off x="1508" y="4348"/>
                <a:ext cx="1" cy="9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3" name="Line 248"/>
              <p:cNvSpPr>
                <a:spLocks noChangeShapeType="1"/>
              </p:cNvSpPr>
              <p:nvPr/>
            </p:nvSpPr>
            <p:spPr bwMode="auto">
              <a:xfrm>
                <a:off x="1504" y="4348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4" name="Line 249"/>
              <p:cNvSpPr>
                <a:spLocks noChangeShapeType="1"/>
              </p:cNvSpPr>
              <p:nvPr/>
            </p:nvSpPr>
            <p:spPr bwMode="auto">
              <a:xfrm flipV="1">
                <a:off x="1667" y="4316"/>
                <a:ext cx="1" cy="9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5" name="Line 250"/>
              <p:cNvSpPr>
                <a:spLocks noChangeShapeType="1"/>
              </p:cNvSpPr>
              <p:nvPr/>
            </p:nvSpPr>
            <p:spPr bwMode="auto">
              <a:xfrm>
                <a:off x="1663" y="431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6" name="Line 251"/>
              <p:cNvSpPr>
                <a:spLocks noChangeShapeType="1"/>
              </p:cNvSpPr>
              <p:nvPr/>
            </p:nvSpPr>
            <p:spPr bwMode="auto">
              <a:xfrm flipV="1">
                <a:off x="1826" y="4254"/>
                <a:ext cx="1" cy="30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7" name="Line 252"/>
              <p:cNvSpPr>
                <a:spLocks noChangeShapeType="1"/>
              </p:cNvSpPr>
              <p:nvPr/>
            </p:nvSpPr>
            <p:spPr bwMode="auto">
              <a:xfrm>
                <a:off x="1821" y="425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8" name="Line 253"/>
              <p:cNvSpPr>
                <a:spLocks noChangeShapeType="1"/>
              </p:cNvSpPr>
              <p:nvPr/>
            </p:nvSpPr>
            <p:spPr bwMode="auto">
              <a:xfrm flipV="1">
                <a:off x="1984" y="4089"/>
                <a:ext cx="1" cy="5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09" name="Line 254"/>
              <p:cNvSpPr>
                <a:spLocks noChangeShapeType="1"/>
              </p:cNvSpPr>
              <p:nvPr/>
            </p:nvSpPr>
            <p:spPr bwMode="auto">
              <a:xfrm>
                <a:off x="1980" y="4089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0" name="Line 255"/>
              <p:cNvSpPr>
                <a:spLocks noChangeShapeType="1"/>
              </p:cNvSpPr>
              <p:nvPr/>
            </p:nvSpPr>
            <p:spPr bwMode="auto">
              <a:xfrm flipV="1">
                <a:off x="2143" y="3880"/>
                <a:ext cx="1" cy="56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1" name="Line 256"/>
              <p:cNvSpPr>
                <a:spLocks noChangeShapeType="1"/>
              </p:cNvSpPr>
              <p:nvPr/>
            </p:nvSpPr>
            <p:spPr bwMode="auto">
              <a:xfrm>
                <a:off x="2139" y="388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2" name="Line 257"/>
              <p:cNvSpPr>
                <a:spLocks noChangeShapeType="1"/>
              </p:cNvSpPr>
              <p:nvPr/>
            </p:nvSpPr>
            <p:spPr bwMode="auto">
              <a:xfrm flipV="1">
                <a:off x="2302" y="3791"/>
                <a:ext cx="1" cy="65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3" name="Line 258"/>
              <p:cNvSpPr>
                <a:spLocks noChangeShapeType="1"/>
              </p:cNvSpPr>
              <p:nvPr/>
            </p:nvSpPr>
            <p:spPr bwMode="auto">
              <a:xfrm>
                <a:off x="2298" y="3791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4" name="Line 259"/>
              <p:cNvSpPr>
                <a:spLocks noChangeShapeType="1"/>
              </p:cNvSpPr>
              <p:nvPr/>
            </p:nvSpPr>
            <p:spPr bwMode="auto">
              <a:xfrm flipV="1">
                <a:off x="2461" y="4021"/>
                <a:ext cx="1" cy="47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5" name="Line 260"/>
              <p:cNvSpPr>
                <a:spLocks noChangeShapeType="1"/>
              </p:cNvSpPr>
              <p:nvPr/>
            </p:nvSpPr>
            <p:spPr bwMode="auto">
              <a:xfrm>
                <a:off x="2456" y="4021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6" name="Line 261"/>
              <p:cNvSpPr>
                <a:spLocks noChangeShapeType="1"/>
              </p:cNvSpPr>
              <p:nvPr/>
            </p:nvSpPr>
            <p:spPr bwMode="auto">
              <a:xfrm flipV="1">
                <a:off x="2619" y="4184"/>
                <a:ext cx="1" cy="48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7" name="Line 262"/>
              <p:cNvSpPr>
                <a:spLocks noChangeShapeType="1"/>
              </p:cNvSpPr>
              <p:nvPr/>
            </p:nvSpPr>
            <p:spPr bwMode="auto">
              <a:xfrm>
                <a:off x="2615" y="418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8" name="Line 263"/>
              <p:cNvSpPr>
                <a:spLocks noChangeShapeType="1"/>
              </p:cNvSpPr>
              <p:nvPr/>
            </p:nvSpPr>
            <p:spPr bwMode="auto">
              <a:xfrm>
                <a:off x="1508" y="4357"/>
                <a:ext cx="1" cy="10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19" name="Line 264"/>
              <p:cNvSpPr>
                <a:spLocks noChangeShapeType="1"/>
              </p:cNvSpPr>
              <p:nvPr/>
            </p:nvSpPr>
            <p:spPr bwMode="auto">
              <a:xfrm>
                <a:off x="1504" y="4367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0" name="Line 265"/>
              <p:cNvSpPr>
                <a:spLocks noChangeShapeType="1"/>
              </p:cNvSpPr>
              <p:nvPr/>
            </p:nvSpPr>
            <p:spPr bwMode="auto">
              <a:xfrm>
                <a:off x="1667" y="4325"/>
                <a:ext cx="1" cy="10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1" name="Line 266"/>
              <p:cNvSpPr>
                <a:spLocks noChangeShapeType="1"/>
              </p:cNvSpPr>
              <p:nvPr/>
            </p:nvSpPr>
            <p:spPr bwMode="auto">
              <a:xfrm>
                <a:off x="1663" y="433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2" name="Line 267"/>
              <p:cNvSpPr>
                <a:spLocks noChangeShapeType="1"/>
              </p:cNvSpPr>
              <p:nvPr/>
            </p:nvSpPr>
            <p:spPr bwMode="auto">
              <a:xfrm>
                <a:off x="1826" y="4284"/>
                <a:ext cx="1" cy="30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3" name="Line 268"/>
              <p:cNvSpPr>
                <a:spLocks noChangeShapeType="1"/>
              </p:cNvSpPr>
              <p:nvPr/>
            </p:nvSpPr>
            <p:spPr bwMode="auto">
              <a:xfrm>
                <a:off x="1821" y="431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4" name="Line 269"/>
              <p:cNvSpPr>
                <a:spLocks noChangeShapeType="1"/>
              </p:cNvSpPr>
              <p:nvPr/>
            </p:nvSpPr>
            <p:spPr bwMode="auto">
              <a:xfrm>
                <a:off x="1984" y="4140"/>
                <a:ext cx="1" cy="50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5" name="Line 270"/>
              <p:cNvSpPr>
                <a:spLocks noChangeShapeType="1"/>
              </p:cNvSpPr>
              <p:nvPr/>
            </p:nvSpPr>
            <p:spPr bwMode="auto">
              <a:xfrm>
                <a:off x="1980" y="419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6" name="Line 271"/>
              <p:cNvSpPr>
                <a:spLocks noChangeShapeType="1"/>
              </p:cNvSpPr>
              <p:nvPr/>
            </p:nvSpPr>
            <p:spPr bwMode="auto">
              <a:xfrm>
                <a:off x="2143" y="3936"/>
                <a:ext cx="1" cy="57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7" name="Line 272"/>
              <p:cNvSpPr>
                <a:spLocks noChangeShapeType="1"/>
              </p:cNvSpPr>
              <p:nvPr/>
            </p:nvSpPr>
            <p:spPr bwMode="auto">
              <a:xfrm>
                <a:off x="2139" y="3993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8" name="Line 273"/>
              <p:cNvSpPr>
                <a:spLocks noChangeShapeType="1"/>
              </p:cNvSpPr>
              <p:nvPr/>
            </p:nvSpPr>
            <p:spPr bwMode="auto">
              <a:xfrm>
                <a:off x="2302" y="3856"/>
                <a:ext cx="1" cy="65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29" name="Line 274"/>
              <p:cNvSpPr>
                <a:spLocks noChangeShapeType="1"/>
              </p:cNvSpPr>
              <p:nvPr/>
            </p:nvSpPr>
            <p:spPr bwMode="auto">
              <a:xfrm>
                <a:off x="2298" y="3921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0" name="Line 275"/>
              <p:cNvSpPr>
                <a:spLocks noChangeShapeType="1"/>
              </p:cNvSpPr>
              <p:nvPr/>
            </p:nvSpPr>
            <p:spPr bwMode="auto">
              <a:xfrm>
                <a:off x="2461" y="4068"/>
                <a:ext cx="1" cy="48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1" name="Line 276"/>
              <p:cNvSpPr>
                <a:spLocks noChangeShapeType="1"/>
              </p:cNvSpPr>
              <p:nvPr/>
            </p:nvSpPr>
            <p:spPr bwMode="auto">
              <a:xfrm>
                <a:off x="2456" y="411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2" name="Line 277"/>
              <p:cNvSpPr>
                <a:spLocks noChangeShapeType="1"/>
              </p:cNvSpPr>
              <p:nvPr/>
            </p:nvSpPr>
            <p:spPr bwMode="auto">
              <a:xfrm>
                <a:off x="2619" y="4232"/>
                <a:ext cx="1" cy="48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3" name="Line 278"/>
              <p:cNvSpPr>
                <a:spLocks noChangeShapeType="1"/>
              </p:cNvSpPr>
              <p:nvPr/>
            </p:nvSpPr>
            <p:spPr bwMode="auto">
              <a:xfrm>
                <a:off x="2615" y="428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4" name="Freeform 279"/>
              <p:cNvSpPr>
                <a:spLocks/>
              </p:cNvSpPr>
              <p:nvPr/>
            </p:nvSpPr>
            <p:spPr bwMode="auto">
              <a:xfrm>
                <a:off x="1508" y="3862"/>
                <a:ext cx="1111" cy="490"/>
              </a:xfrm>
              <a:custGeom>
                <a:avLst/>
                <a:gdLst>
                  <a:gd name="T0" fmla="*/ 0 w 3295"/>
                  <a:gd name="T1" fmla="*/ 982 h 1029"/>
                  <a:gd name="T2" fmla="*/ 471 w 3295"/>
                  <a:gd name="T3" fmla="*/ 1029 h 1029"/>
                  <a:gd name="T4" fmla="*/ 941 w 3295"/>
                  <a:gd name="T5" fmla="*/ 782 h 1029"/>
                  <a:gd name="T6" fmla="*/ 1412 w 3295"/>
                  <a:gd name="T7" fmla="*/ 375 h 1029"/>
                  <a:gd name="T8" fmla="*/ 1883 w 3295"/>
                  <a:gd name="T9" fmla="*/ 0 h 1029"/>
                  <a:gd name="T10" fmla="*/ 2354 w 3295"/>
                  <a:gd name="T11" fmla="*/ 62 h 1029"/>
                  <a:gd name="T12" fmla="*/ 2824 w 3295"/>
                  <a:gd name="T13" fmla="*/ 388 h 1029"/>
                  <a:gd name="T14" fmla="*/ 3295 w 3295"/>
                  <a:gd name="T15" fmla="*/ 837 h 10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029"/>
                  <a:gd name="T26" fmla="*/ 3295 w 3295"/>
                  <a:gd name="T27" fmla="*/ 1029 h 10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029">
                    <a:moveTo>
                      <a:pt x="0" y="982"/>
                    </a:moveTo>
                    <a:lnTo>
                      <a:pt x="471" y="1029"/>
                    </a:lnTo>
                    <a:lnTo>
                      <a:pt x="941" y="782"/>
                    </a:lnTo>
                    <a:lnTo>
                      <a:pt x="1412" y="375"/>
                    </a:lnTo>
                    <a:lnTo>
                      <a:pt x="1883" y="0"/>
                    </a:lnTo>
                    <a:lnTo>
                      <a:pt x="2354" y="62"/>
                    </a:lnTo>
                    <a:lnTo>
                      <a:pt x="2824" y="388"/>
                    </a:lnTo>
                    <a:lnTo>
                      <a:pt x="3295" y="837"/>
                    </a:lnTo>
                  </a:path>
                </a:pathLst>
              </a:cu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5" name="Line 280"/>
              <p:cNvSpPr>
                <a:spLocks noChangeShapeType="1"/>
              </p:cNvSpPr>
              <p:nvPr/>
            </p:nvSpPr>
            <p:spPr bwMode="auto">
              <a:xfrm flipV="1">
                <a:off x="1508" y="4320"/>
                <a:ext cx="1" cy="10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6" name="Line 281"/>
              <p:cNvSpPr>
                <a:spLocks noChangeShapeType="1"/>
              </p:cNvSpPr>
              <p:nvPr/>
            </p:nvSpPr>
            <p:spPr bwMode="auto">
              <a:xfrm>
                <a:off x="1504" y="432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7" name="Line 282"/>
              <p:cNvSpPr>
                <a:spLocks noChangeShapeType="1"/>
              </p:cNvSpPr>
              <p:nvPr/>
            </p:nvSpPr>
            <p:spPr bwMode="auto">
              <a:xfrm flipV="1">
                <a:off x="1667" y="4343"/>
                <a:ext cx="1" cy="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8" name="Line 283"/>
              <p:cNvSpPr>
                <a:spLocks noChangeShapeType="1"/>
              </p:cNvSpPr>
              <p:nvPr/>
            </p:nvSpPr>
            <p:spPr bwMode="auto">
              <a:xfrm>
                <a:off x="1663" y="4343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39" name="Line 284"/>
              <p:cNvSpPr>
                <a:spLocks noChangeShapeType="1"/>
              </p:cNvSpPr>
              <p:nvPr/>
            </p:nvSpPr>
            <p:spPr bwMode="auto">
              <a:xfrm flipV="1">
                <a:off x="1826" y="4202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0" name="Line 285"/>
              <p:cNvSpPr>
                <a:spLocks noChangeShapeType="1"/>
              </p:cNvSpPr>
              <p:nvPr/>
            </p:nvSpPr>
            <p:spPr bwMode="auto">
              <a:xfrm>
                <a:off x="1821" y="4202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1" name="Line 286"/>
              <p:cNvSpPr>
                <a:spLocks noChangeShapeType="1"/>
              </p:cNvSpPr>
              <p:nvPr/>
            </p:nvSpPr>
            <p:spPr bwMode="auto">
              <a:xfrm flipV="1">
                <a:off x="1984" y="3985"/>
                <a:ext cx="1" cy="56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2" name="Line 287"/>
              <p:cNvSpPr>
                <a:spLocks noChangeShapeType="1"/>
              </p:cNvSpPr>
              <p:nvPr/>
            </p:nvSpPr>
            <p:spPr bwMode="auto">
              <a:xfrm>
                <a:off x="1980" y="398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3" name="Line 288"/>
              <p:cNvSpPr>
                <a:spLocks noChangeShapeType="1"/>
              </p:cNvSpPr>
              <p:nvPr/>
            </p:nvSpPr>
            <p:spPr bwMode="auto">
              <a:xfrm flipV="1">
                <a:off x="2143" y="3795"/>
                <a:ext cx="1" cy="67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4" name="Line 289"/>
              <p:cNvSpPr>
                <a:spLocks noChangeShapeType="1"/>
              </p:cNvSpPr>
              <p:nvPr/>
            </p:nvSpPr>
            <p:spPr bwMode="auto">
              <a:xfrm>
                <a:off x="2139" y="379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5" name="Line 290"/>
              <p:cNvSpPr>
                <a:spLocks noChangeShapeType="1"/>
              </p:cNvSpPr>
              <p:nvPr/>
            </p:nvSpPr>
            <p:spPr bwMode="auto">
              <a:xfrm flipV="1">
                <a:off x="2302" y="3856"/>
                <a:ext cx="1" cy="36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6" name="Line 291"/>
              <p:cNvSpPr>
                <a:spLocks noChangeShapeType="1"/>
              </p:cNvSpPr>
              <p:nvPr/>
            </p:nvSpPr>
            <p:spPr bwMode="auto">
              <a:xfrm>
                <a:off x="2298" y="385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7" name="Line 292"/>
              <p:cNvSpPr>
                <a:spLocks noChangeShapeType="1"/>
              </p:cNvSpPr>
              <p:nvPr/>
            </p:nvSpPr>
            <p:spPr bwMode="auto">
              <a:xfrm flipV="1">
                <a:off x="2461" y="4015"/>
                <a:ext cx="1" cy="32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8" name="Line 293"/>
              <p:cNvSpPr>
                <a:spLocks noChangeShapeType="1"/>
              </p:cNvSpPr>
              <p:nvPr/>
            </p:nvSpPr>
            <p:spPr bwMode="auto">
              <a:xfrm>
                <a:off x="2456" y="401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49" name="Line 294"/>
              <p:cNvSpPr>
                <a:spLocks noChangeShapeType="1"/>
              </p:cNvSpPr>
              <p:nvPr/>
            </p:nvSpPr>
            <p:spPr bwMode="auto">
              <a:xfrm flipV="1">
                <a:off x="2619" y="4227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0" name="Line 295"/>
              <p:cNvSpPr>
                <a:spLocks noChangeShapeType="1"/>
              </p:cNvSpPr>
              <p:nvPr/>
            </p:nvSpPr>
            <p:spPr bwMode="auto">
              <a:xfrm>
                <a:off x="2615" y="4227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1" name="Line 296"/>
              <p:cNvSpPr>
                <a:spLocks noChangeShapeType="1"/>
              </p:cNvSpPr>
              <p:nvPr/>
            </p:nvSpPr>
            <p:spPr bwMode="auto">
              <a:xfrm>
                <a:off x="1508" y="4330"/>
                <a:ext cx="1" cy="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2" name="Line 297"/>
              <p:cNvSpPr>
                <a:spLocks noChangeShapeType="1"/>
              </p:cNvSpPr>
              <p:nvPr/>
            </p:nvSpPr>
            <p:spPr bwMode="auto">
              <a:xfrm>
                <a:off x="1504" y="4339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3" name="Line 298"/>
              <p:cNvSpPr>
                <a:spLocks noChangeShapeType="1"/>
              </p:cNvSpPr>
              <p:nvPr/>
            </p:nvSpPr>
            <p:spPr bwMode="auto">
              <a:xfrm>
                <a:off x="1667" y="4352"/>
                <a:ext cx="1" cy="10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4" name="Line 299"/>
              <p:cNvSpPr>
                <a:spLocks noChangeShapeType="1"/>
              </p:cNvSpPr>
              <p:nvPr/>
            </p:nvSpPr>
            <p:spPr bwMode="auto">
              <a:xfrm>
                <a:off x="1663" y="4362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5" name="Line 300"/>
              <p:cNvSpPr>
                <a:spLocks noChangeShapeType="1"/>
              </p:cNvSpPr>
              <p:nvPr/>
            </p:nvSpPr>
            <p:spPr bwMode="auto">
              <a:xfrm>
                <a:off x="1826" y="4235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6" name="Line 301"/>
              <p:cNvSpPr>
                <a:spLocks noChangeShapeType="1"/>
              </p:cNvSpPr>
              <p:nvPr/>
            </p:nvSpPr>
            <p:spPr bwMode="auto">
              <a:xfrm>
                <a:off x="1821" y="4268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7" name="Line 302"/>
              <p:cNvSpPr>
                <a:spLocks noChangeShapeType="1"/>
              </p:cNvSpPr>
              <p:nvPr/>
            </p:nvSpPr>
            <p:spPr bwMode="auto">
              <a:xfrm>
                <a:off x="1984" y="4041"/>
                <a:ext cx="1" cy="55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8" name="Line 303"/>
              <p:cNvSpPr>
                <a:spLocks noChangeShapeType="1"/>
              </p:cNvSpPr>
              <p:nvPr/>
            </p:nvSpPr>
            <p:spPr bwMode="auto">
              <a:xfrm>
                <a:off x="1980" y="409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59" name="Line 304"/>
              <p:cNvSpPr>
                <a:spLocks noChangeShapeType="1"/>
              </p:cNvSpPr>
              <p:nvPr/>
            </p:nvSpPr>
            <p:spPr bwMode="auto">
              <a:xfrm>
                <a:off x="2143" y="3862"/>
                <a:ext cx="1" cy="67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0" name="Line 305"/>
              <p:cNvSpPr>
                <a:spLocks noChangeShapeType="1"/>
              </p:cNvSpPr>
              <p:nvPr/>
            </p:nvSpPr>
            <p:spPr bwMode="auto">
              <a:xfrm>
                <a:off x="2139" y="3929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1" name="Line 306"/>
              <p:cNvSpPr>
                <a:spLocks noChangeShapeType="1"/>
              </p:cNvSpPr>
              <p:nvPr/>
            </p:nvSpPr>
            <p:spPr bwMode="auto">
              <a:xfrm>
                <a:off x="2302" y="3892"/>
                <a:ext cx="1" cy="36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2" name="Line 307"/>
              <p:cNvSpPr>
                <a:spLocks noChangeShapeType="1"/>
              </p:cNvSpPr>
              <p:nvPr/>
            </p:nvSpPr>
            <p:spPr bwMode="auto">
              <a:xfrm>
                <a:off x="2298" y="3928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3" name="Line 308"/>
              <p:cNvSpPr>
                <a:spLocks noChangeShapeType="1"/>
              </p:cNvSpPr>
              <p:nvPr/>
            </p:nvSpPr>
            <p:spPr bwMode="auto">
              <a:xfrm>
                <a:off x="2461" y="4047"/>
                <a:ext cx="1" cy="3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4" name="Line 309"/>
              <p:cNvSpPr>
                <a:spLocks noChangeShapeType="1"/>
              </p:cNvSpPr>
              <p:nvPr/>
            </p:nvSpPr>
            <p:spPr bwMode="auto">
              <a:xfrm>
                <a:off x="2456" y="4078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5" name="Line 310"/>
              <p:cNvSpPr>
                <a:spLocks noChangeShapeType="1"/>
              </p:cNvSpPr>
              <p:nvPr/>
            </p:nvSpPr>
            <p:spPr bwMode="auto">
              <a:xfrm>
                <a:off x="2619" y="4261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6" name="Line 311"/>
              <p:cNvSpPr>
                <a:spLocks noChangeShapeType="1"/>
              </p:cNvSpPr>
              <p:nvPr/>
            </p:nvSpPr>
            <p:spPr bwMode="auto">
              <a:xfrm>
                <a:off x="2615" y="429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7" name="Oval 312"/>
              <p:cNvSpPr>
                <a:spLocks noChangeArrowheads="1"/>
              </p:cNvSpPr>
              <p:nvPr/>
            </p:nvSpPr>
            <p:spPr bwMode="auto">
              <a:xfrm>
                <a:off x="1504" y="4329"/>
                <a:ext cx="9" cy="13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8" name="Oval 313"/>
              <p:cNvSpPr>
                <a:spLocks noChangeArrowheads="1"/>
              </p:cNvSpPr>
              <p:nvPr/>
            </p:nvSpPr>
            <p:spPr bwMode="auto">
              <a:xfrm>
                <a:off x="1663" y="4340"/>
                <a:ext cx="8" cy="13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69" name="Oval 314"/>
              <p:cNvSpPr>
                <a:spLocks noChangeArrowheads="1"/>
              </p:cNvSpPr>
              <p:nvPr/>
            </p:nvSpPr>
            <p:spPr bwMode="auto">
              <a:xfrm>
                <a:off x="1821" y="4248"/>
                <a:ext cx="9" cy="13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0" name="Oval 315"/>
              <p:cNvSpPr>
                <a:spLocks noChangeArrowheads="1"/>
              </p:cNvSpPr>
              <p:nvPr/>
            </p:nvSpPr>
            <p:spPr bwMode="auto">
              <a:xfrm>
                <a:off x="1980" y="4092"/>
                <a:ext cx="9" cy="12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1" name="Oval 316"/>
              <p:cNvSpPr>
                <a:spLocks noChangeArrowheads="1"/>
              </p:cNvSpPr>
              <p:nvPr/>
            </p:nvSpPr>
            <p:spPr bwMode="auto">
              <a:xfrm>
                <a:off x="2139" y="3925"/>
                <a:ext cx="9" cy="12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2" name="Oval 317"/>
              <p:cNvSpPr>
                <a:spLocks noChangeArrowheads="1"/>
              </p:cNvSpPr>
              <p:nvPr/>
            </p:nvSpPr>
            <p:spPr bwMode="auto">
              <a:xfrm>
                <a:off x="2298" y="3884"/>
                <a:ext cx="8" cy="12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3" name="Oval 318"/>
              <p:cNvSpPr>
                <a:spLocks noChangeArrowheads="1"/>
              </p:cNvSpPr>
              <p:nvPr/>
            </p:nvSpPr>
            <p:spPr bwMode="auto">
              <a:xfrm>
                <a:off x="2456" y="3983"/>
                <a:ext cx="9" cy="12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4" name="Oval 319"/>
              <p:cNvSpPr>
                <a:spLocks noChangeArrowheads="1"/>
              </p:cNvSpPr>
              <p:nvPr/>
            </p:nvSpPr>
            <p:spPr bwMode="auto">
              <a:xfrm>
                <a:off x="2615" y="4155"/>
                <a:ext cx="9" cy="12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5" name="Oval 320"/>
              <p:cNvSpPr>
                <a:spLocks noChangeArrowheads="1"/>
              </p:cNvSpPr>
              <p:nvPr/>
            </p:nvSpPr>
            <p:spPr bwMode="auto">
              <a:xfrm>
                <a:off x="1504" y="4351"/>
                <a:ext cx="9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6" name="Oval 321"/>
              <p:cNvSpPr>
                <a:spLocks noChangeArrowheads="1"/>
              </p:cNvSpPr>
              <p:nvPr/>
            </p:nvSpPr>
            <p:spPr bwMode="auto">
              <a:xfrm>
                <a:off x="1663" y="4319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7" name="Oval 322"/>
              <p:cNvSpPr>
                <a:spLocks noChangeArrowheads="1"/>
              </p:cNvSpPr>
              <p:nvPr/>
            </p:nvSpPr>
            <p:spPr bwMode="auto">
              <a:xfrm>
                <a:off x="1821" y="4278"/>
                <a:ext cx="9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8" name="Oval 323"/>
              <p:cNvSpPr>
                <a:spLocks noChangeArrowheads="1"/>
              </p:cNvSpPr>
              <p:nvPr/>
            </p:nvSpPr>
            <p:spPr bwMode="auto">
              <a:xfrm>
                <a:off x="1980" y="4134"/>
                <a:ext cx="9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79" name="Oval 324"/>
              <p:cNvSpPr>
                <a:spLocks noChangeArrowheads="1"/>
              </p:cNvSpPr>
              <p:nvPr/>
            </p:nvSpPr>
            <p:spPr bwMode="auto">
              <a:xfrm>
                <a:off x="2139" y="3930"/>
                <a:ext cx="9" cy="13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0" name="Oval 325"/>
              <p:cNvSpPr>
                <a:spLocks noChangeArrowheads="1"/>
              </p:cNvSpPr>
              <p:nvPr/>
            </p:nvSpPr>
            <p:spPr bwMode="auto">
              <a:xfrm>
                <a:off x="2298" y="3850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1" name="Oval 326"/>
              <p:cNvSpPr>
                <a:spLocks noChangeArrowheads="1"/>
              </p:cNvSpPr>
              <p:nvPr/>
            </p:nvSpPr>
            <p:spPr bwMode="auto">
              <a:xfrm>
                <a:off x="2456" y="4062"/>
                <a:ext cx="9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2" name="Oval 327"/>
              <p:cNvSpPr>
                <a:spLocks noChangeArrowheads="1"/>
              </p:cNvSpPr>
              <p:nvPr/>
            </p:nvSpPr>
            <p:spPr bwMode="auto">
              <a:xfrm>
                <a:off x="2615" y="4226"/>
                <a:ext cx="9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3" name="Oval 328"/>
              <p:cNvSpPr>
                <a:spLocks noChangeArrowheads="1"/>
              </p:cNvSpPr>
              <p:nvPr/>
            </p:nvSpPr>
            <p:spPr bwMode="auto">
              <a:xfrm>
                <a:off x="1504" y="4324"/>
                <a:ext cx="9" cy="12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4" name="Oval 329"/>
              <p:cNvSpPr>
                <a:spLocks noChangeArrowheads="1"/>
              </p:cNvSpPr>
              <p:nvPr/>
            </p:nvSpPr>
            <p:spPr bwMode="auto">
              <a:xfrm>
                <a:off x="1663" y="4346"/>
                <a:ext cx="8" cy="13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5" name="Oval 330"/>
              <p:cNvSpPr>
                <a:spLocks noChangeArrowheads="1"/>
              </p:cNvSpPr>
              <p:nvPr/>
            </p:nvSpPr>
            <p:spPr bwMode="auto">
              <a:xfrm>
                <a:off x="1821" y="4228"/>
                <a:ext cx="9" cy="13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6" name="Oval 331"/>
              <p:cNvSpPr>
                <a:spLocks noChangeArrowheads="1"/>
              </p:cNvSpPr>
              <p:nvPr/>
            </p:nvSpPr>
            <p:spPr bwMode="auto">
              <a:xfrm>
                <a:off x="1980" y="4035"/>
                <a:ext cx="9" cy="12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7" name="Oval 332"/>
              <p:cNvSpPr>
                <a:spLocks noChangeArrowheads="1"/>
              </p:cNvSpPr>
              <p:nvPr/>
            </p:nvSpPr>
            <p:spPr bwMode="auto">
              <a:xfrm>
                <a:off x="2139" y="3856"/>
                <a:ext cx="9" cy="12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8" name="Oval 333"/>
              <p:cNvSpPr>
                <a:spLocks noChangeArrowheads="1"/>
              </p:cNvSpPr>
              <p:nvPr/>
            </p:nvSpPr>
            <p:spPr bwMode="auto">
              <a:xfrm>
                <a:off x="2298" y="3885"/>
                <a:ext cx="8" cy="13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89" name="Oval 334"/>
              <p:cNvSpPr>
                <a:spLocks noChangeArrowheads="1"/>
              </p:cNvSpPr>
              <p:nvPr/>
            </p:nvSpPr>
            <p:spPr bwMode="auto">
              <a:xfrm>
                <a:off x="2456" y="4041"/>
                <a:ext cx="9" cy="12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90" name="Oval 335"/>
              <p:cNvSpPr>
                <a:spLocks noChangeArrowheads="1"/>
              </p:cNvSpPr>
              <p:nvPr/>
            </p:nvSpPr>
            <p:spPr bwMode="auto">
              <a:xfrm>
                <a:off x="2615" y="4255"/>
                <a:ext cx="9" cy="12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54" name="Text Box 840"/>
            <p:cNvSpPr txBox="1">
              <a:spLocks noChangeArrowheads="1"/>
            </p:cNvSpPr>
            <p:nvPr/>
          </p:nvSpPr>
          <p:spPr bwMode="auto">
            <a:xfrm>
              <a:off x="3266" y="1920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Times" charset="0"/>
                </a:rPr>
                <a:t>VLPFC</a:t>
              </a:r>
            </a:p>
          </p:txBody>
        </p:sp>
        <p:sp>
          <p:nvSpPr>
            <p:cNvPr id="89155" name="Rectangle 842"/>
            <p:cNvSpPr>
              <a:spLocks noChangeArrowheads="1"/>
            </p:cNvSpPr>
            <p:nvPr/>
          </p:nvSpPr>
          <p:spPr bwMode="auto">
            <a:xfrm>
              <a:off x="2970" y="2098"/>
              <a:ext cx="998" cy="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56" name="Line 843"/>
            <p:cNvSpPr>
              <a:spLocks noChangeShapeType="1"/>
            </p:cNvSpPr>
            <p:nvPr/>
          </p:nvSpPr>
          <p:spPr bwMode="auto">
            <a:xfrm>
              <a:off x="2970" y="2098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57" name="Line 844"/>
            <p:cNvSpPr>
              <a:spLocks noChangeShapeType="1"/>
            </p:cNvSpPr>
            <p:nvPr/>
          </p:nvSpPr>
          <p:spPr bwMode="auto">
            <a:xfrm flipV="1">
              <a:off x="2970" y="30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58" name="Line 845"/>
            <p:cNvSpPr>
              <a:spLocks noChangeShapeType="1"/>
            </p:cNvSpPr>
            <p:nvPr/>
          </p:nvSpPr>
          <p:spPr bwMode="auto">
            <a:xfrm flipV="1">
              <a:off x="3968" y="3098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59" name="Line 846"/>
            <p:cNvSpPr>
              <a:spLocks noChangeShapeType="1"/>
            </p:cNvSpPr>
            <p:nvPr/>
          </p:nvSpPr>
          <p:spPr bwMode="auto">
            <a:xfrm>
              <a:off x="3968" y="2892"/>
              <a:ext cx="2" cy="56"/>
            </a:xfrm>
            <a:prstGeom prst="line">
              <a:avLst/>
            </a:prstGeom>
            <a:noFill/>
            <a:ln w="158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60" name="Line 847"/>
            <p:cNvSpPr>
              <a:spLocks noChangeShapeType="1"/>
            </p:cNvSpPr>
            <p:nvPr/>
          </p:nvSpPr>
          <p:spPr bwMode="auto">
            <a:xfrm>
              <a:off x="3964" y="2948"/>
              <a:ext cx="9" cy="2"/>
            </a:xfrm>
            <a:prstGeom prst="line">
              <a:avLst/>
            </a:prstGeom>
            <a:noFill/>
            <a:ln w="158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61" name="Freeform 848"/>
            <p:cNvSpPr>
              <a:spLocks/>
            </p:cNvSpPr>
            <p:nvPr/>
          </p:nvSpPr>
          <p:spPr bwMode="auto">
            <a:xfrm>
              <a:off x="2970" y="2098"/>
              <a:ext cx="998" cy="1007"/>
            </a:xfrm>
            <a:custGeom>
              <a:avLst/>
              <a:gdLst>
                <a:gd name="T0" fmla="*/ 0 w 3295"/>
                <a:gd name="T1" fmla="*/ 0 h 2215"/>
                <a:gd name="T2" fmla="*/ 3295 w 3295"/>
                <a:gd name="T3" fmla="*/ 0 h 2215"/>
                <a:gd name="T4" fmla="*/ 3295 w 3295"/>
                <a:gd name="T5" fmla="*/ 2215 h 2215"/>
                <a:gd name="T6" fmla="*/ 0 w 3295"/>
                <a:gd name="T7" fmla="*/ 2215 h 2215"/>
                <a:gd name="T8" fmla="*/ 0 w 3295"/>
                <a:gd name="T9" fmla="*/ 0 h 2215"/>
                <a:gd name="T10" fmla="*/ 0 w 3295"/>
                <a:gd name="T11" fmla="*/ 2215 h 2215"/>
                <a:gd name="T12" fmla="*/ 16 w 3295"/>
                <a:gd name="T13" fmla="*/ 2215 h 2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95"/>
                <a:gd name="T22" fmla="*/ 0 h 2215"/>
                <a:gd name="T23" fmla="*/ 3295 w 3295"/>
                <a:gd name="T24" fmla="*/ 2215 h 2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95" h="2215">
                  <a:moveTo>
                    <a:pt x="0" y="0"/>
                  </a:moveTo>
                  <a:lnTo>
                    <a:pt x="3295" y="0"/>
                  </a:lnTo>
                  <a:lnTo>
                    <a:pt x="3295" y="2215"/>
                  </a:lnTo>
                  <a:lnTo>
                    <a:pt x="0" y="2215"/>
                  </a:lnTo>
                  <a:lnTo>
                    <a:pt x="0" y="0"/>
                  </a:lnTo>
                  <a:lnTo>
                    <a:pt x="0" y="2215"/>
                  </a:lnTo>
                  <a:lnTo>
                    <a:pt x="16" y="221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62" name="Group 849"/>
            <p:cNvGrpSpPr>
              <a:grpSpLocks/>
            </p:cNvGrpSpPr>
            <p:nvPr/>
          </p:nvGrpSpPr>
          <p:grpSpPr bwMode="auto">
            <a:xfrm>
              <a:off x="2975" y="2242"/>
              <a:ext cx="12" cy="720"/>
              <a:chOff x="3024" y="2036"/>
              <a:chExt cx="12" cy="720"/>
            </a:xfrm>
          </p:grpSpPr>
          <p:sp>
            <p:nvSpPr>
              <p:cNvPr id="89461" name="Line 850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62" name="Line 851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63" name="Line 852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64" name="Line 853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65" name="Line 854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66" name="Line 855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63" name="Line 856"/>
            <p:cNvSpPr>
              <a:spLocks noChangeShapeType="1"/>
            </p:cNvSpPr>
            <p:nvPr/>
          </p:nvSpPr>
          <p:spPr bwMode="auto">
            <a:xfrm>
              <a:off x="2970" y="3105"/>
              <a:ext cx="9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64" name="Group 857"/>
            <p:cNvGrpSpPr>
              <a:grpSpLocks/>
            </p:cNvGrpSpPr>
            <p:nvPr/>
          </p:nvGrpSpPr>
          <p:grpSpPr bwMode="auto">
            <a:xfrm>
              <a:off x="3112" y="3084"/>
              <a:ext cx="715" cy="17"/>
              <a:chOff x="3567" y="2892"/>
              <a:chExt cx="715" cy="7"/>
            </a:xfrm>
          </p:grpSpPr>
          <p:sp>
            <p:nvSpPr>
              <p:cNvPr id="89455" name="Line 858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6" name="Line 859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7" name="Line 860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8" name="Line 861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9" name="Line 862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60" name="Line 863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65" name="Group 864"/>
            <p:cNvGrpSpPr>
              <a:grpSpLocks/>
            </p:cNvGrpSpPr>
            <p:nvPr/>
          </p:nvGrpSpPr>
          <p:grpSpPr bwMode="auto">
            <a:xfrm>
              <a:off x="3956" y="2243"/>
              <a:ext cx="12" cy="720"/>
              <a:chOff x="3024" y="2036"/>
              <a:chExt cx="12" cy="720"/>
            </a:xfrm>
          </p:grpSpPr>
          <p:sp>
            <p:nvSpPr>
              <p:cNvPr id="89449" name="Line 865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0" name="Line 866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1" name="Line 867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2" name="Line 868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3" name="Line 869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54" name="Line 870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66" name="Group 871"/>
            <p:cNvGrpSpPr>
              <a:grpSpLocks/>
            </p:cNvGrpSpPr>
            <p:nvPr/>
          </p:nvGrpSpPr>
          <p:grpSpPr bwMode="auto">
            <a:xfrm>
              <a:off x="3111" y="2099"/>
              <a:ext cx="715" cy="17"/>
              <a:chOff x="3567" y="2892"/>
              <a:chExt cx="715" cy="7"/>
            </a:xfrm>
          </p:grpSpPr>
          <p:sp>
            <p:nvSpPr>
              <p:cNvPr id="89443" name="Line 872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44" name="Line 873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45" name="Line 874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46" name="Line 875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47" name="Line 876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48" name="Line 877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67" name="Group 477"/>
            <p:cNvGrpSpPr>
              <a:grpSpLocks/>
            </p:cNvGrpSpPr>
            <p:nvPr/>
          </p:nvGrpSpPr>
          <p:grpSpPr bwMode="auto">
            <a:xfrm>
              <a:off x="2965" y="2422"/>
              <a:ext cx="1008" cy="569"/>
              <a:chOff x="1550" y="3837"/>
              <a:chExt cx="980" cy="538"/>
            </a:xfrm>
          </p:grpSpPr>
          <p:sp>
            <p:nvSpPr>
              <p:cNvPr id="89327" name="Line 346"/>
              <p:cNvSpPr>
                <a:spLocks noChangeShapeType="1"/>
              </p:cNvSpPr>
              <p:nvPr/>
            </p:nvSpPr>
            <p:spPr bwMode="auto">
              <a:xfrm>
                <a:off x="1554" y="4347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28" name="Freeform 362"/>
              <p:cNvSpPr>
                <a:spLocks/>
              </p:cNvSpPr>
              <p:nvPr/>
            </p:nvSpPr>
            <p:spPr bwMode="auto">
              <a:xfrm>
                <a:off x="1554" y="3972"/>
                <a:ext cx="972" cy="382"/>
              </a:xfrm>
              <a:custGeom>
                <a:avLst/>
                <a:gdLst>
                  <a:gd name="T0" fmla="*/ 0 w 3295"/>
                  <a:gd name="T1" fmla="*/ 888 h 888"/>
                  <a:gd name="T2" fmla="*/ 471 w 3295"/>
                  <a:gd name="T3" fmla="*/ 853 h 888"/>
                  <a:gd name="T4" fmla="*/ 941 w 3295"/>
                  <a:gd name="T5" fmla="*/ 707 h 888"/>
                  <a:gd name="T6" fmla="*/ 1412 w 3295"/>
                  <a:gd name="T7" fmla="*/ 324 h 888"/>
                  <a:gd name="T8" fmla="*/ 1883 w 3295"/>
                  <a:gd name="T9" fmla="*/ 0 h 888"/>
                  <a:gd name="T10" fmla="*/ 2354 w 3295"/>
                  <a:gd name="T11" fmla="*/ 32 h 888"/>
                  <a:gd name="T12" fmla="*/ 2824 w 3295"/>
                  <a:gd name="T13" fmla="*/ 353 h 888"/>
                  <a:gd name="T14" fmla="*/ 3295 w 3295"/>
                  <a:gd name="T15" fmla="*/ 686 h 8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888"/>
                  <a:gd name="T26" fmla="*/ 3295 w 3295"/>
                  <a:gd name="T27" fmla="*/ 888 h 8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888">
                    <a:moveTo>
                      <a:pt x="0" y="888"/>
                    </a:moveTo>
                    <a:lnTo>
                      <a:pt x="471" y="853"/>
                    </a:lnTo>
                    <a:lnTo>
                      <a:pt x="941" y="707"/>
                    </a:lnTo>
                    <a:lnTo>
                      <a:pt x="1412" y="324"/>
                    </a:lnTo>
                    <a:lnTo>
                      <a:pt x="1883" y="0"/>
                    </a:lnTo>
                    <a:lnTo>
                      <a:pt x="2354" y="32"/>
                    </a:lnTo>
                    <a:lnTo>
                      <a:pt x="2824" y="353"/>
                    </a:lnTo>
                    <a:lnTo>
                      <a:pt x="3295" y="686"/>
                    </a:lnTo>
                  </a:path>
                </a:pathLst>
              </a:cu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29" name="Line 363"/>
              <p:cNvSpPr>
                <a:spLocks noChangeShapeType="1"/>
              </p:cNvSpPr>
              <p:nvPr/>
            </p:nvSpPr>
            <p:spPr bwMode="auto">
              <a:xfrm flipV="1">
                <a:off x="1554" y="4345"/>
                <a:ext cx="1" cy="9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0" name="Line 364"/>
              <p:cNvSpPr>
                <a:spLocks noChangeShapeType="1"/>
              </p:cNvSpPr>
              <p:nvPr/>
            </p:nvSpPr>
            <p:spPr bwMode="auto">
              <a:xfrm>
                <a:off x="1550" y="4345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1" name="Line 365"/>
              <p:cNvSpPr>
                <a:spLocks noChangeShapeType="1"/>
              </p:cNvSpPr>
              <p:nvPr/>
            </p:nvSpPr>
            <p:spPr bwMode="auto">
              <a:xfrm flipV="1">
                <a:off x="1693" y="4330"/>
                <a:ext cx="1" cy="9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2" name="Line 366"/>
              <p:cNvSpPr>
                <a:spLocks noChangeShapeType="1"/>
              </p:cNvSpPr>
              <p:nvPr/>
            </p:nvSpPr>
            <p:spPr bwMode="auto">
              <a:xfrm>
                <a:off x="1689" y="4330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3" name="Line 367"/>
              <p:cNvSpPr>
                <a:spLocks noChangeShapeType="1"/>
              </p:cNvSpPr>
              <p:nvPr/>
            </p:nvSpPr>
            <p:spPr bwMode="auto">
              <a:xfrm flipV="1">
                <a:off x="1831" y="4252"/>
                <a:ext cx="1" cy="24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4" name="Line 368"/>
              <p:cNvSpPr>
                <a:spLocks noChangeShapeType="1"/>
              </p:cNvSpPr>
              <p:nvPr/>
            </p:nvSpPr>
            <p:spPr bwMode="auto">
              <a:xfrm>
                <a:off x="1828" y="4252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5" name="Line 369"/>
              <p:cNvSpPr>
                <a:spLocks noChangeShapeType="1"/>
              </p:cNvSpPr>
              <p:nvPr/>
            </p:nvSpPr>
            <p:spPr bwMode="auto">
              <a:xfrm flipV="1">
                <a:off x="1970" y="4071"/>
                <a:ext cx="1" cy="4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6" name="Line 370"/>
              <p:cNvSpPr>
                <a:spLocks noChangeShapeType="1"/>
              </p:cNvSpPr>
              <p:nvPr/>
            </p:nvSpPr>
            <p:spPr bwMode="auto">
              <a:xfrm>
                <a:off x="1967" y="4071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7" name="Line 371"/>
              <p:cNvSpPr>
                <a:spLocks noChangeShapeType="1"/>
              </p:cNvSpPr>
              <p:nvPr/>
            </p:nvSpPr>
            <p:spPr bwMode="auto">
              <a:xfrm flipV="1">
                <a:off x="2109" y="3913"/>
                <a:ext cx="1" cy="59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8" name="Line 372"/>
              <p:cNvSpPr>
                <a:spLocks noChangeShapeType="1"/>
              </p:cNvSpPr>
              <p:nvPr/>
            </p:nvSpPr>
            <p:spPr bwMode="auto">
              <a:xfrm>
                <a:off x="2106" y="3913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39" name="Line 373"/>
              <p:cNvSpPr>
                <a:spLocks noChangeShapeType="1"/>
              </p:cNvSpPr>
              <p:nvPr/>
            </p:nvSpPr>
            <p:spPr bwMode="auto">
              <a:xfrm flipV="1">
                <a:off x="2248" y="3941"/>
                <a:ext cx="1" cy="45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0" name="Line 374"/>
              <p:cNvSpPr>
                <a:spLocks noChangeShapeType="1"/>
              </p:cNvSpPr>
              <p:nvPr/>
            </p:nvSpPr>
            <p:spPr bwMode="auto">
              <a:xfrm>
                <a:off x="2244" y="3941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1" name="Line 375"/>
              <p:cNvSpPr>
                <a:spLocks noChangeShapeType="1"/>
              </p:cNvSpPr>
              <p:nvPr/>
            </p:nvSpPr>
            <p:spPr bwMode="auto">
              <a:xfrm flipV="1">
                <a:off x="2387" y="4090"/>
                <a:ext cx="1" cy="34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2" name="Line 376"/>
              <p:cNvSpPr>
                <a:spLocks noChangeShapeType="1"/>
              </p:cNvSpPr>
              <p:nvPr/>
            </p:nvSpPr>
            <p:spPr bwMode="auto">
              <a:xfrm>
                <a:off x="2383" y="4090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3" name="Line 377"/>
              <p:cNvSpPr>
                <a:spLocks noChangeShapeType="1"/>
              </p:cNvSpPr>
              <p:nvPr/>
            </p:nvSpPr>
            <p:spPr bwMode="auto">
              <a:xfrm flipV="1">
                <a:off x="2526" y="4236"/>
                <a:ext cx="1" cy="3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4" name="Line 378"/>
              <p:cNvSpPr>
                <a:spLocks noChangeShapeType="1"/>
              </p:cNvSpPr>
              <p:nvPr/>
            </p:nvSpPr>
            <p:spPr bwMode="auto">
              <a:xfrm>
                <a:off x="2522" y="4236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5" name="Line 379"/>
              <p:cNvSpPr>
                <a:spLocks noChangeShapeType="1"/>
              </p:cNvSpPr>
              <p:nvPr/>
            </p:nvSpPr>
            <p:spPr bwMode="auto">
              <a:xfrm>
                <a:off x="1554" y="4354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6" name="Line 380"/>
              <p:cNvSpPr>
                <a:spLocks noChangeShapeType="1"/>
              </p:cNvSpPr>
              <p:nvPr/>
            </p:nvSpPr>
            <p:spPr bwMode="auto">
              <a:xfrm>
                <a:off x="1550" y="4364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7" name="Line 381"/>
              <p:cNvSpPr>
                <a:spLocks noChangeShapeType="1"/>
              </p:cNvSpPr>
              <p:nvPr/>
            </p:nvSpPr>
            <p:spPr bwMode="auto">
              <a:xfrm>
                <a:off x="1693" y="4339"/>
                <a:ext cx="1" cy="9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8" name="Line 382"/>
              <p:cNvSpPr>
                <a:spLocks noChangeShapeType="1"/>
              </p:cNvSpPr>
              <p:nvPr/>
            </p:nvSpPr>
            <p:spPr bwMode="auto">
              <a:xfrm>
                <a:off x="1689" y="4348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49" name="Line 383"/>
              <p:cNvSpPr>
                <a:spLocks noChangeShapeType="1"/>
              </p:cNvSpPr>
              <p:nvPr/>
            </p:nvSpPr>
            <p:spPr bwMode="auto">
              <a:xfrm>
                <a:off x="1831" y="4276"/>
                <a:ext cx="1" cy="24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0" name="Line 384"/>
              <p:cNvSpPr>
                <a:spLocks noChangeShapeType="1"/>
              </p:cNvSpPr>
              <p:nvPr/>
            </p:nvSpPr>
            <p:spPr bwMode="auto">
              <a:xfrm>
                <a:off x="1828" y="4300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1" name="Line 385"/>
              <p:cNvSpPr>
                <a:spLocks noChangeShapeType="1"/>
              </p:cNvSpPr>
              <p:nvPr/>
            </p:nvSpPr>
            <p:spPr bwMode="auto">
              <a:xfrm>
                <a:off x="1970" y="4111"/>
                <a:ext cx="1" cy="4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2" name="Line 386"/>
              <p:cNvSpPr>
                <a:spLocks noChangeShapeType="1"/>
              </p:cNvSpPr>
              <p:nvPr/>
            </p:nvSpPr>
            <p:spPr bwMode="auto">
              <a:xfrm>
                <a:off x="1967" y="4152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3" name="Line 387"/>
              <p:cNvSpPr>
                <a:spLocks noChangeShapeType="1"/>
              </p:cNvSpPr>
              <p:nvPr/>
            </p:nvSpPr>
            <p:spPr bwMode="auto">
              <a:xfrm>
                <a:off x="2109" y="3972"/>
                <a:ext cx="1" cy="59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4" name="Line 388"/>
              <p:cNvSpPr>
                <a:spLocks noChangeShapeType="1"/>
              </p:cNvSpPr>
              <p:nvPr/>
            </p:nvSpPr>
            <p:spPr bwMode="auto">
              <a:xfrm>
                <a:off x="2106" y="4031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5" name="Line 389"/>
              <p:cNvSpPr>
                <a:spLocks noChangeShapeType="1"/>
              </p:cNvSpPr>
              <p:nvPr/>
            </p:nvSpPr>
            <p:spPr bwMode="auto">
              <a:xfrm>
                <a:off x="2248" y="3986"/>
                <a:ext cx="1" cy="45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6" name="Line 390"/>
              <p:cNvSpPr>
                <a:spLocks noChangeShapeType="1"/>
              </p:cNvSpPr>
              <p:nvPr/>
            </p:nvSpPr>
            <p:spPr bwMode="auto">
              <a:xfrm>
                <a:off x="2244" y="4031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7" name="Line 391"/>
              <p:cNvSpPr>
                <a:spLocks noChangeShapeType="1"/>
              </p:cNvSpPr>
              <p:nvPr/>
            </p:nvSpPr>
            <p:spPr bwMode="auto">
              <a:xfrm>
                <a:off x="2387" y="4124"/>
                <a:ext cx="1" cy="34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8" name="Line 392"/>
              <p:cNvSpPr>
                <a:spLocks noChangeShapeType="1"/>
              </p:cNvSpPr>
              <p:nvPr/>
            </p:nvSpPr>
            <p:spPr bwMode="auto">
              <a:xfrm>
                <a:off x="2383" y="4158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59" name="Line 393"/>
              <p:cNvSpPr>
                <a:spLocks noChangeShapeType="1"/>
              </p:cNvSpPr>
              <p:nvPr/>
            </p:nvSpPr>
            <p:spPr bwMode="auto">
              <a:xfrm>
                <a:off x="2526" y="4267"/>
                <a:ext cx="1" cy="32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0" name="Line 394"/>
              <p:cNvSpPr>
                <a:spLocks noChangeShapeType="1"/>
              </p:cNvSpPr>
              <p:nvPr/>
            </p:nvSpPr>
            <p:spPr bwMode="auto">
              <a:xfrm>
                <a:off x="2522" y="4299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1" name="Freeform 395"/>
              <p:cNvSpPr>
                <a:spLocks/>
              </p:cNvSpPr>
              <p:nvPr/>
            </p:nvSpPr>
            <p:spPr bwMode="auto">
              <a:xfrm>
                <a:off x="1554" y="3929"/>
                <a:ext cx="972" cy="438"/>
              </a:xfrm>
              <a:custGeom>
                <a:avLst/>
                <a:gdLst>
                  <a:gd name="T0" fmla="*/ 0 w 3295"/>
                  <a:gd name="T1" fmla="*/ 1017 h 1017"/>
                  <a:gd name="T2" fmla="*/ 471 w 3295"/>
                  <a:gd name="T3" fmla="*/ 922 h 1017"/>
                  <a:gd name="T4" fmla="*/ 941 w 3295"/>
                  <a:gd name="T5" fmla="*/ 782 h 1017"/>
                  <a:gd name="T6" fmla="*/ 1412 w 3295"/>
                  <a:gd name="T7" fmla="*/ 404 h 1017"/>
                  <a:gd name="T8" fmla="*/ 1883 w 3295"/>
                  <a:gd name="T9" fmla="*/ 0 h 1017"/>
                  <a:gd name="T10" fmla="*/ 2354 w 3295"/>
                  <a:gd name="T11" fmla="*/ 54 h 1017"/>
                  <a:gd name="T12" fmla="*/ 2824 w 3295"/>
                  <a:gd name="T13" fmla="*/ 513 h 1017"/>
                  <a:gd name="T14" fmla="*/ 3295 w 3295"/>
                  <a:gd name="T15" fmla="*/ 831 h 10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017"/>
                  <a:gd name="T26" fmla="*/ 3295 w 3295"/>
                  <a:gd name="T27" fmla="*/ 1017 h 10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017">
                    <a:moveTo>
                      <a:pt x="0" y="1017"/>
                    </a:moveTo>
                    <a:lnTo>
                      <a:pt x="471" y="922"/>
                    </a:lnTo>
                    <a:lnTo>
                      <a:pt x="941" y="782"/>
                    </a:lnTo>
                    <a:lnTo>
                      <a:pt x="1412" y="404"/>
                    </a:lnTo>
                    <a:lnTo>
                      <a:pt x="1883" y="0"/>
                    </a:lnTo>
                    <a:lnTo>
                      <a:pt x="2354" y="54"/>
                    </a:lnTo>
                    <a:lnTo>
                      <a:pt x="2824" y="513"/>
                    </a:lnTo>
                    <a:lnTo>
                      <a:pt x="3295" y="831"/>
                    </a:lnTo>
                  </a:path>
                </a:pathLst>
              </a:cu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2" name="Line 396"/>
              <p:cNvSpPr>
                <a:spLocks noChangeShapeType="1"/>
              </p:cNvSpPr>
              <p:nvPr/>
            </p:nvSpPr>
            <p:spPr bwMode="auto">
              <a:xfrm flipV="1">
                <a:off x="1554" y="4358"/>
                <a:ext cx="1" cy="9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3" name="Line 397"/>
              <p:cNvSpPr>
                <a:spLocks noChangeShapeType="1"/>
              </p:cNvSpPr>
              <p:nvPr/>
            </p:nvSpPr>
            <p:spPr bwMode="auto">
              <a:xfrm>
                <a:off x="1550" y="4358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4" name="Line 398"/>
              <p:cNvSpPr>
                <a:spLocks noChangeShapeType="1"/>
              </p:cNvSpPr>
              <p:nvPr/>
            </p:nvSpPr>
            <p:spPr bwMode="auto">
              <a:xfrm flipV="1">
                <a:off x="1693" y="4318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5" name="Line 399"/>
              <p:cNvSpPr>
                <a:spLocks noChangeShapeType="1"/>
              </p:cNvSpPr>
              <p:nvPr/>
            </p:nvSpPr>
            <p:spPr bwMode="auto">
              <a:xfrm>
                <a:off x="1689" y="4318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6" name="Line 400"/>
              <p:cNvSpPr>
                <a:spLocks noChangeShapeType="1"/>
              </p:cNvSpPr>
              <p:nvPr/>
            </p:nvSpPr>
            <p:spPr bwMode="auto">
              <a:xfrm flipV="1">
                <a:off x="1831" y="4242"/>
                <a:ext cx="1" cy="24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7" name="Line 401"/>
              <p:cNvSpPr>
                <a:spLocks noChangeShapeType="1"/>
              </p:cNvSpPr>
              <p:nvPr/>
            </p:nvSpPr>
            <p:spPr bwMode="auto">
              <a:xfrm>
                <a:off x="1828" y="4242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8" name="Line 402"/>
              <p:cNvSpPr>
                <a:spLocks noChangeShapeType="1"/>
              </p:cNvSpPr>
              <p:nvPr/>
            </p:nvSpPr>
            <p:spPr bwMode="auto">
              <a:xfrm flipV="1">
                <a:off x="1970" y="4065"/>
                <a:ext cx="1" cy="38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9" name="Line 403"/>
              <p:cNvSpPr>
                <a:spLocks noChangeShapeType="1"/>
              </p:cNvSpPr>
              <p:nvPr/>
            </p:nvSpPr>
            <p:spPr bwMode="auto">
              <a:xfrm>
                <a:off x="1967" y="4065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0" name="Line 404"/>
              <p:cNvSpPr>
                <a:spLocks noChangeShapeType="1"/>
              </p:cNvSpPr>
              <p:nvPr/>
            </p:nvSpPr>
            <p:spPr bwMode="auto">
              <a:xfrm flipV="1">
                <a:off x="2109" y="3880"/>
                <a:ext cx="1" cy="49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1" name="Line 405"/>
              <p:cNvSpPr>
                <a:spLocks noChangeShapeType="1"/>
              </p:cNvSpPr>
              <p:nvPr/>
            </p:nvSpPr>
            <p:spPr bwMode="auto">
              <a:xfrm>
                <a:off x="2106" y="3880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2" name="Line 406"/>
              <p:cNvSpPr>
                <a:spLocks noChangeShapeType="1"/>
              </p:cNvSpPr>
              <p:nvPr/>
            </p:nvSpPr>
            <p:spPr bwMode="auto">
              <a:xfrm flipV="1">
                <a:off x="2248" y="3896"/>
                <a:ext cx="1" cy="57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3" name="Line 407"/>
              <p:cNvSpPr>
                <a:spLocks noChangeShapeType="1"/>
              </p:cNvSpPr>
              <p:nvPr/>
            </p:nvSpPr>
            <p:spPr bwMode="auto">
              <a:xfrm>
                <a:off x="2244" y="3896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4" name="Line 408"/>
              <p:cNvSpPr>
                <a:spLocks noChangeShapeType="1"/>
              </p:cNvSpPr>
              <p:nvPr/>
            </p:nvSpPr>
            <p:spPr bwMode="auto">
              <a:xfrm flipV="1">
                <a:off x="2387" y="4113"/>
                <a:ext cx="1" cy="37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5" name="Line 409"/>
              <p:cNvSpPr>
                <a:spLocks noChangeShapeType="1"/>
              </p:cNvSpPr>
              <p:nvPr/>
            </p:nvSpPr>
            <p:spPr bwMode="auto">
              <a:xfrm>
                <a:off x="2383" y="4113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6" name="Line 410"/>
              <p:cNvSpPr>
                <a:spLocks noChangeShapeType="1"/>
              </p:cNvSpPr>
              <p:nvPr/>
            </p:nvSpPr>
            <p:spPr bwMode="auto">
              <a:xfrm flipV="1">
                <a:off x="2526" y="4247"/>
                <a:ext cx="1" cy="40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7" name="Line 411"/>
              <p:cNvSpPr>
                <a:spLocks noChangeShapeType="1"/>
              </p:cNvSpPr>
              <p:nvPr/>
            </p:nvSpPr>
            <p:spPr bwMode="auto">
              <a:xfrm>
                <a:off x="2522" y="4247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8" name="Line 412"/>
              <p:cNvSpPr>
                <a:spLocks noChangeShapeType="1"/>
              </p:cNvSpPr>
              <p:nvPr/>
            </p:nvSpPr>
            <p:spPr bwMode="auto">
              <a:xfrm>
                <a:off x="1554" y="4367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79" name="Line 413"/>
              <p:cNvSpPr>
                <a:spLocks noChangeShapeType="1"/>
              </p:cNvSpPr>
              <p:nvPr/>
            </p:nvSpPr>
            <p:spPr bwMode="auto">
              <a:xfrm>
                <a:off x="1693" y="4326"/>
                <a:ext cx="1" cy="9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0" name="Line 414"/>
              <p:cNvSpPr>
                <a:spLocks noChangeShapeType="1"/>
              </p:cNvSpPr>
              <p:nvPr/>
            </p:nvSpPr>
            <p:spPr bwMode="auto">
              <a:xfrm>
                <a:off x="1831" y="4266"/>
                <a:ext cx="1" cy="23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1" name="Line 415"/>
              <p:cNvSpPr>
                <a:spLocks noChangeShapeType="1"/>
              </p:cNvSpPr>
              <p:nvPr/>
            </p:nvSpPr>
            <p:spPr bwMode="auto">
              <a:xfrm>
                <a:off x="1970" y="4103"/>
                <a:ext cx="1" cy="39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2" name="Line 416"/>
              <p:cNvSpPr>
                <a:spLocks noChangeShapeType="1"/>
              </p:cNvSpPr>
              <p:nvPr/>
            </p:nvSpPr>
            <p:spPr bwMode="auto">
              <a:xfrm>
                <a:off x="2109" y="3929"/>
                <a:ext cx="1" cy="50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3" name="Line 417"/>
              <p:cNvSpPr>
                <a:spLocks noChangeShapeType="1"/>
              </p:cNvSpPr>
              <p:nvPr/>
            </p:nvSpPr>
            <p:spPr bwMode="auto">
              <a:xfrm>
                <a:off x="2248" y="3953"/>
                <a:ext cx="1" cy="57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4" name="Line 418"/>
              <p:cNvSpPr>
                <a:spLocks noChangeShapeType="1"/>
              </p:cNvSpPr>
              <p:nvPr/>
            </p:nvSpPr>
            <p:spPr bwMode="auto">
              <a:xfrm>
                <a:off x="2387" y="4150"/>
                <a:ext cx="1" cy="37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5" name="Line 419"/>
              <p:cNvSpPr>
                <a:spLocks noChangeShapeType="1"/>
              </p:cNvSpPr>
              <p:nvPr/>
            </p:nvSpPr>
            <p:spPr bwMode="auto">
              <a:xfrm>
                <a:off x="2526" y="4287"/>
                <a:ext cx="1" cy="40"/>
              </a:xfrm>
              <a:prstGeom prst="line">
                <a:avLst/>
              </a:prstGeom>
              <a:noFill/>
              <a:ln w="1588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6" name="Freeform 420"/>
              <p:cNvSpPr>
                <a:spLocks/>
              </p:cNvSpPr>
              <p:nvPr/>
            </p:nvSpPr>
            <p:spPr bwMode="auto">
              <a:xfrm>
                <a:off x="1554" y="3890"/>
                <a:ext cx="972" cy="470"/>
              </a:xfrm>
              <a:custGeom>
                <a:avLst/>
                <a:gdLst>
                  <a:gd name="T0" fmla="*/ 0 w 3295"/>
                  <a:gd name="T1" fmla="*/ 1092 h 1092"/>
                  <a:gd name="T2" fmla="*/ 471 w 3295"/>
                  <a:gd name="T3" fmla="*/ 1031 h 1092"/>
                  <a:gd name="T4" fmla="*/ 941 w 3295"/>
                  <a:gd name="T5" fmla="*/ 700 h 1092"/>
                  <a:gd name="T6" fmla="*/ 1412 w 3295"/>
                  <a:gd name="T7" fmla="*/ 218 h 1092"/>
                  <a:gd name="T8" fmla="*/ 1883 w 3295"/>
                  <a:gd name="T9" fmla="*/ 0 h 1092"/>
                  <a:gd name="T10" fmla="*/ 2354 w 3295"/>
                  <a:gd name="T11" fmla="*/ 198 h 1092"/>
                  <a:gd name="T12" fmla="*/ 2824 w 3295"/>
                  <a:gd name="T13" fmla="*/ 540 h 1092"/>
                  <a:gd name="T14" fmla="*/ 3295 w 3295"/>
                  <a:gd name="T15" fmla="*/ 923 h 10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1092"/>
                  <a:gd name="T26" fmla="*/ 3295 w 3295"/>
                  <a:gd name="T27" fmla="*/ 1092 h 10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1092">
                    <a:moveTo>
                      <a:pt x="0" y="1092"/>
                    </a:moveTo>
                    <a:lnTo>
                      <a:pt x="471" y="1031"/>
                    </a:lnTo>
                    <a:lnTo>
                      <a:pt x="941" y="700"/>
                    </a:lnTo>
                    <a:lnTo>
                      <a:pt x="1412" y="218"/>
                    </a:lnTo>
                    <a:lnTo>
                      <a:pt x="1883" y="0"/>
                    </a:lnTo>
                    <a:lnTo>
                      <a:pt x="2354" y="198"/>
                    </a:lnTo>
                    <a:lnTo>
                      <a:pt x="2824" y="540"/>
                    </a:lnTo>
                    <a:lnTo>
                      <a:pt x="3295" y="923"/>
                    </a:lnTo>
                  </a:path>
                </a:pathLst>
              </a:cu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7" name="Line 421"/>
              <p:cNvSpPr>
                <a:spLocks noChangeShapeType="1"/>
              </p:cNvSpPr>
              <p:nvPr/>
            </p:nvSpPr>
            <p:spPr bwMode="auto">
              <a:xfrm flipV="1">
                <a:off x="1554" y="4349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8" name="Line 422"/>
              <p:cNvSpPr>
                <a:spLocks noChangeShapeType="1"/>
              </p:cNvSpPr>
              <p:nvPr/>
            </p:nvSpPr>
            <p:spPr bwMode="auto">
              <a:xfrm>
                <a:off x="1550" y="4349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89" name="Line 423"/>
              <p:cNvSpPr>
                <a:spLocks noChangeShapeType="1"/>
              </p:cNvSpPr>
              <p:nvPr/>
            </p:nvSpPr>
            <p:spPr bwMode="auto">
              <a:xfrm flipV="1">
                <a:off x="1693" y="4323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0" name="Line 424"/>
              <p:cNvSpPr>
                <a:spLocks noChangeShapeType="1"/>
              </p:cNvSpPr>
              <p:nvPr/>
            </p:nvSpPr>
            <p:spPr bwMode="auto">
              <a:xfrm>
                <a:off x="1689" y="4323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1" name="Line 425"/>
              <p:cNvSpPr>
                <a:spLocks noChangeShapeType="1"/>
              </p:cNvSpPr>
              <p:nvPr/>
            </p:nvSpPr>
            <p:spPr bwMode="auto">
              <a:xfrm flipV="1">
                <a:off x="1831" y="4152"/>
                <a:ext cx="1" cy="39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2" name="Line 426"/>
              <p:cNvSpPr>
                <a:spLocks noChangeShapeType="1"/>
              </p:cNvSpPr>
              <p:nvPr/>
            </p:nvSpPr>
            <p:spPr bwMode="auto">
              <a:xfrm>
                <a:off x="1828" y="4152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3" name="Line 427"/>
              <p:cNvSpPr>
                <a:spLocks noChangeShapeType="1"/>
              </p:cNvSpPr>
              <p:nvPr/>
            </p:nvSpPr>
            <p:spPr bwMode="auto">
              <a:xfrm flipV="1">
                <a:off x="1970" y="3919"/>
                <a:ext cx="1" cy="65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4" name="Line 428"/>
              <p:cNvSpPr>
                <a:spLocks noChangeShapeType="1"/>
              </p:cNvSpPr>
              <p:nvPr/>
            </p:nvSpPr>
            <p:spPr bwMode="auto">
              <a:xfrm>
                <a:off x="1967" y="3919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5" name="Line 429"/>
              <p:cNvSpPr>
                <a:spLocks noChangeShapeType="1"/>
              </p:cNvSpPr>
              <p:nvPr/>
            </p:nvSpPr>
            <p:spPr bwMode="auto">
              <a:xfrm flipV="1">
                <a:off x="2109" y="3837"/>
                <a:ext cx="1" cy="53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6" name="Line 430"/>
              <p:cNvSpPr>
                <a:spLocks noChangeShapeType="1"/>
              </p:cNvSpPr>
              <p:nvPr/>
            </p:nvSpPr>
            <p:spPr bwMode="auto">
              <a:xfrm>
                <a:off x="2106" y="3837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7" name="Line 431"/>
              <p:cNvSpPr>
                <a:spLocks noChangeShapeType="1"/>
              </p:cNvSpPr>
              <p:nvPr/>
            </p:nvSpPr>
            <p:spPr bwMode="auto">
              <a:xfrm flipV="1">
                <a:off x="2248" y="3919"/>
                <a:ext cx="1" cy="56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8" name="Line 432"/>
              <p:cNvSpPr>
                <a:spLocks noChangeShapeType="1"/>
              </p:cNvSpPr>
              <p:nvPr/>
            </p:nvSpPr>
            <p:spPr bwMode="auto">
              <a:xfrm>
                <a:off x="2244" y="3919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99" name="Line 433"/>
              <p:cNvSpPr>
                <a:spLocks noChangeShapeType="1"/>
              </p:cNvSpPr>
              <p:nvPr/>
            </p:nvSpPr>
            <p:spPr bwMode="auto">
              <a:xfrm flipV="1">
                <a:off x="2387" y="4087"/>
                <a:ext cx="1" cy="35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0" name="Line 434"/>
              <p:cNvSpPr>
                <a:spLocks noChangeShapeType="1"/>
              </p:cNvSpPr>
              <p:nvPr/>
            </p:nvSpPr>
            <p:spPr bwMode="auto">
              <a:xfrm>
                <a:off x="2383" y="4087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1" name="Line 435"/>
              <p:cNvSpPr>
                <a:spLocks noChangeShapeType="1"/>
              </p:cNvSpPr>
              <p:nvPr/>
            </p:nvSpPr>
            <p:spPr bwMode="auto">
              <a:xfrm flipV="1">
                <a:off x="2526" y="4253"/>
                <a:ext cx="1" cy="34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2" name="Line 436"/>
              <p:cNvSpPr>
                <a:spLocks noChangeShapeType="1"/>
              </p:cNvSpPr>
              <p:nvPr/>
            </p:nvSpPr>
            <p:spPr bwMode="auto">
              <a:xfrm>
                <a:off x="2522" y="4253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3" name="Line 437"/>
              <p:cNvSpPr>
                <a:spLocks noChangeShapeType="1"/>
              </p:cNvSpPr>
              <p:nvPr/>
            </p:nvSpPr>
            <p:spPr bwMode="auto">
              <a:xfrm>
                <a:off x="1554" y="4360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4" name="Line 438"/>
              <p:cNvSpPr>
                <a:spLocks noChangeShapeType="1"/>
              </p:cNvSpPr>
              <p:nvPr/>
            </p:nvSpPr>
            <p:spPr bwMode="auto">
              <a:xfrm>
                <a:off x="1550" y="4370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5" name="Line 439"/>
              <p:cNvSpPr>
                <a:spLocks noChangeShapeType="1"/>
              </p:cNvSpPr>
              <p:nvPr/>
            </p:nvSpPr>
            <p:spPr bwMode="auto">
              <a:xfrm>
                <a:off x="1693" y="4333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6" name="Line 440"/>
              <p:cNvSpPr>
                <a:spLocks noChangeShapeType="1"/>
              </p:cNvSpPr>
              <p:nvPr/>
            </p:nvSpPr>
            <p:spPr bwMode="auto">
              <a:xfrm>
                <a:off x="1689" y="4344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7" name="Line 441"/>
              <p:cNvSpPr>
                <a:spLocks noChangeShapeType="1"/>
              </p:cNvSpPr>
              <p:nvPr/>
            </p:nvSpPr>
            <p:spPr bwMode="auto">
              <a:xfrm>
                <a:off x="1831" y="4191"/>
                <a:ext cx="1" cy="39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8" name="Line 442"/>
              <p:cNvSpPr>
                <a:spLocks noChangeShapeType="1"/>
              </p:cNvSpPr>
              <p:nvPr/>
            </p:nvSpPr>
            <p:spPr bwMode="auto">
              <a:xfrm>
                <a:off x="1828" y="4230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09" name="Line 443"/>
              <p:cNvSpPr>
                <a:spLocks noChangeShapeType="1"/>
              </p:cNvSpPr>
              <p:nvPr/>
            </p:nvSpPr>
            <p:spPr bwMode="auto">
              <a:xfrm>
                <a:off x="1970" y="3984"/>
                <a:ext cx="1" cy="65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0" name="Line 444"/>
              <p:cNvSpPr>
                <a:spLocks noChangeShapeType="1"/>
              </p:cNvSpPr>
              <p:nvPr/>
            </p:nvSpPr>
            <p:spPr bwMode="auto">
              <a:xfrm>
                <a:off x="1967" y="4049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1" name="Line 445"/>
              <p:cNvSpPr>
                <a:spLocks noChangeShapeType="1"/>
              </p:cNvSpPr>
              <p:nvPr/>
            </p:nvSpPr>
            <p:spPr bwMode="auto">
              <a:xfrm>
                <a:off x="2109" y="3890"/>
                <a:ext cx="1" cy="52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2" name="Line 446"/>
              <p:cNvSpPr>
                <a:spLocks noChangeShapeType="1"/>
              </p:cNvSpPr>
              <p:nvPr/>
            </p:nvSpPr>
            <p:spPr bwMode="auto">
              <a:xfrm>
                <a:off x="2106" y="3942"/>
                <a:ext cx="7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3" name="Line 447"/>
              <p:cNvSpPr>
                <a:spLocks noChangeShapeType="1"/>
              </p:cNvSpPr>
              <p:nvPr/>
            </p:nvSpPr>
            <p:spPr bwMode="auto">
              <a:xfrm>
                <a:off x="2248" y="3975"/>
                <a:ext cx="1" cy="56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4" name="Line 448"/>
              <p:cNvSpPr>
                <a:spLocks noChangeShapeType="1"/>
              </p:cNvSpPr>
              <p:nvPr/>
            </p:nvSpPr>
            <p:spPr bwMode="auto">
              <a:xfrm>
                <a:off x="2244" y="4031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5" name="Line 449"/>
              <p:cNvSpPr>
                <a:spLocks noChangeShapeType="1"/>
              </p:cNvSpPr>
              <p:nvPr/>
            </p:nvSpPr>
            <p:spPr bwMode="auto">
              <a:xfrm>
                <a:off x="2387" y="4122"/>
                <a:ext cx="1" cy="35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6" name="Line 450"/>
              <p:cNvSpPr>
                <a:spLocks noChangeShapeType="1"/>
              </p:cNvSpPr>
              <p:nvPr/>
            </p:nvSpPr>
            <p:spPr bwMode="auto">
              <a:xfrm>
                <a:off x="2383" y="4157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7" name="Line 451"/>
              <p:cNvSpPr>
                <a:spLocks noChangeShapeType="1"/>
              </p:cNvSpPr>
              <p:nvPr/>
            </p:nvSpPr>
            <p:spPr bwMode="auto">
              <a:xfrm>
                <a:off x="2526" y="4287"/>
                <a:ext cx="1" cy="34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8" name="Line 452"/>
              <p:cNvSpPr>
                <a:spLocks noChangeShapeType="1"/>
              </p:cNvSpPr>
              <p:nvPr/>
            </p:nvSpPr>
            <p:spPr bwMode="auto">
              <a:xfrm>
                <a:off x="2522" y="4321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19" name="Oval 453"/>
              <p:cNvSpPr>
                <a:spLocks noChangeArrowheads="1"/>
              </p:cNvSpPr>
              <p:nvPr/>
            </p:nvSpPr>
            <p:spPr bwMode="auto">
              <a:xfrm>
                <a:off x="1550" y="4349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0" name="Oval 454"/>
              <p:cNvSpPr>
                <a:spLocks noChangeArrowheads="1"/>
              </p:cNvSpPr>
              <p:nvPr/>
            </p:nvSpPr>
            <p:spPr bwMode="auto">
              <a:xfrm>
                <a:off x="1689" y="4333"/>
                <a:ext cx="8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1" name="Oval 455"/>
              <p:cNvSpPr>
                <a:spLocks noChangeArrowheads="1"/>
              </p:cNvSpPr>
              <p:nvPr/>
            </p:nvSpPr>
            <p:spPr bwMode="auto">
              <a:xfrm>
                <a:off x="1828" y="4271"/>
                <a:ext cx="7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2" name="Oval 456"/>
              <p:cNvSpPr>
                <a:spLocks noChangeArrowheads="1"/>
              </p:cNvSpPr>
              <p:nvPr/>
            </p:nvSpPr>
            <p:spPr bwMode="auto">
              <a:xfrm>
                <a:off x="1967" y="4106"/>
                <a:ext cx="7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3" name="Oval 457"/>
              <p:cNvSpPr>
                <a:spLocks noChangeArrowheads="1"/>
              </p:cNvSpPr>
              <p:nvPr/>
            </p:nvSpPr>
            <p:spPr bwMode="auto">
              <a:xfrm>
                <a:off x="2106" y="3966"/>
                <a:ext cx="7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4" name="Oval 458"/>
              <p:cNvSpPr>
                <a:spLocks noChangeArrowheads="1"/>
              </p:cNvSpPr>
              <p:nvPr/>
            </p:nvSpPr>
            <p:spPr bwMode="auto">
              <a:xfrm>
                <a:off x="2244" y="3980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5" name="Oval 459"/>
              <p:cNvSpPr>
                <a:spLocks noChangeArrowheads="1"/>
              </p:cNvSpPr>
              <p:nvPr/>
            </p:nvSpPr>
            <p:spPr bwMode="auto">
              <a:xfrm>
                <a:off x="2383" y="4118"/>
                <a:ext cx="8" cy="12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6" name="Oval 460"/>
              <p:cNvSpPr>
                <a:spLocks noChangeArrowheads="1"/>
              </p:cNvSpPr>
              <p:nvPr/>
            </p:nvSpPr>
            <p:spPr bwMode="auto">
              <a:xfrm>
                <a:off x="2522" y="4262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1588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7" name="Oval 461"/>
              <p:cNvSpPr>
                <a:spLocks noChangeArrowheads="1"/>
              </p:cNvSpPr>
              <p:nvPr/>
            </p:nvSpPr>
            <p:spPr bwMode="auto">
              <a:xfrm>
                <a:off x="1550" y="4361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8" name="Oval 462"/>
              <p:cNvSpPr>
                <a:spLocks noChangeArrowheads="1"/>
              </p:cNvSpPr>
              <p:nvPr/>
            </p:nvSpPr>
            <p:spPr bwMode="auto">
              <a:xfrm>
                <a:off x="1689" y="4321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29" name="Oval 463"/>
              <p:cNvSpPr>
                <a:spLocks noChangeArrowheads="1"/>
              </p:cNvSpPr>
              <p:nvPr/>
            </p:nvSpPr>
            <p:spPr bwMode="auto">
              <a:xfrm>
                <a:off x="1828" y="4260"/>
                <a:ext cx="7" cy="12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0" name="Oval 464"/>
              <p:cNvSpPr>
                <a:spLocks noChangeArrowheads="1"/>
              </p:cNvSpPr>
              <p:nvPr/>
            </p:nvSpPr>
            <p:spPr bwMode="auto">
              <a:xfrm>
                <a:off x="1967" y="4098"/>
                <a:ext cx="7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1" name="Oval 465"/>
              <p:cNvSpPr>
                <a:spLocks noChangeArrowheads="1"/>
              </p:cNvSpPr>
              <p:nvPr/>
            </p:nvSpPr>
            <p:spPr bwMode="auto">
              <a:xfrm>
                <a:off x="2106" y="3924"/>
                <a:ext cx="7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2" name="Oval 466"/>
              <p:cNvSpPr>
                <a:spLocks noChangeArrowheads="1"/>
              </p:cNvSpPr>
              <p:nvPr/>
            </p:nvSpPr>
            <p:spPr bwMode="auto">
              <a:xfrm>
                <a:off x="2244" y="3947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3" name="Oval 467"/>
              <p:cNvSpPr>
                <a:spLocks noChangeArrowheads="1"/>
              </p:cNvSpPr>
              <p:nvPr/>
            </p:nvSpPr>
            <p:spPr bwMode="auto">
              <a:xfrm>
                <a:off x="2383" y="4145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4" name="Oval 468"/>
              <p:cNvSpPr>
                <a:spLocks noChangeArrowheads="1"/>
              </p:cNvSpPr>
              <p:nvPr/>
            </p:nvSpPr>
            <p:spPr bwMode="auto">
              <a:xfrm>
                <a:off x="2522" y="4281"/>
                <a:ext cx="8" cy="12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5" name="Oval 469"/>
              <p:cNvSpPr>
                <a:spLocks noChangeArrowheads="1"/>
              </p:cNvSpPr>
              <p:nvPr/>
            </p:nvSpPr>
            <p:spPr bwMode="auto">
              <a:xfrm>
                <a:off x="1550" y="4354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6" name="Oval 470"/>
              <p:cNvSpPr>
                <a:spLocks noChangeArrowheads="1"/>
              </p:cNvSpPr>
              <p:nvPr/>
            </p:nvSpPr>
            <p:spPr bwMode="auto">
              <a:xfrm>
                <a:off x="1689" y="4328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7" name="Oval 471"/>
              <p:cNvSpPr>
                <a:spLocks noChangeArrowheads="1"/>
              </p:cNvSpPr>
              <p:nvPr/>
            </p:nvSpPr>
            <p:spPr bwMode="auto">
              <a:xfrm>
                <a:off x="1828" y="4185"/>
                <a:ext cx="7" cy="12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8" name="Oval 472"/>
              <p:cNvSpPr>
                <a:spLocks noChangeArrowheads="1"/>
              </p:cNvSpPr>
              <p:nvPr/>
            </p:nvSpPr>
            <p:spPr bwMode="auto">
              <a:xfrm>
                <a:off x="1967" y="3978"/>
                <a:ext cx="7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39" name="Oval 473"/>
              <p:cNvSpPr>
                <a:spLocks noChangeArrowheads="1"/>
              </p:cNvSpPr>
              <p:nvPr/>
            </p:nvSpPr>
            <p:spPr bwMode="auto">
              <a:xfrm>
                <a:off x="2106" y="3884"/>
                <a:ext cx="7" cy="12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40" name="Oval 474"/>
              <p:cNvSpPr>
                <a:spLocks noChangeArrowheads="1"/>
              </p:cNvSpPr>
              <p:nvPr/>
            </p:nvSpPr>
            <p:spPr bwMode="auto">
              <a:xfrm>
                <a:off x="2244" y="3970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41" name="Oval 475"/>
              <p:cNvSpPr>
                <a:spLocks noChangeArrowheads="1"/>
              </p:cNvSpPr>
              <p:nvPr/>
            </p:nvSpPr>
            <p:spPr bwMode="auto">
              <a:xfrm>
                <a:off x="2383" y="4117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42" name="Oval 476"/>
              <p:cNvSpPr>
                <a:spLocks noChangeArrowheads="1"/>
              </p:cNvSpPr>
              <p:nvPr/>
            </p:nvSpPr>
            <p:spPr bwMode="auto">
              <a:xfrm>
                <a:off x="2522" y="4281"/>
                <a:ext cx="8" cy="12"/>
              </a:xfrm>
              <a:prstGeom prst="ellipse">
                <a:avLst/>
              </a:prstGeom>
              <a:solidFill>
                <a:srgbClr val="0000FF"/>
              </a:solidFill>
              <a:ln w="15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68" name="Text Box 880"/>
            <p:cNvSpPr txBox="1">
              <a:spLocks noChangeArrowheads="1"/>
            </p:cNvSpPr>
            <p:nvPr/>
          </p:nvSpPr>
          <p:spPr bwMode="auto">
            <a:xfrm>
              <a:off x="4352" y="1920"/>
              <a:ext cx="36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>
                  <a:latin typeface="Times" charset="0"/>
                </a:rPr>
                <a:t>LOFC</a:t>
              </a:r>
            </a:p>
          </p:txBody>
        </p:sp>
        <p:sp>
          <p:nvSpPr>
            <p:cNvPr id="89169" name="Rectangle 882"/>
            <p:cNvSpPr>
              <a:spLocks noChangeArrowheads="1"/>
            </p:cNvSpPr>
            <p:nvPr/>
          </p:nvSpPr>
          <p:spPr bwMode="auto">
            <a:xfrm>
              <a:off x="4027" y="2098"/>
              <a:ext cx="1003" cy="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70" name="Line 883"/>
            <p:cNvSpPr>
              <a:spLocks noChangeShapeType="1"/>
            </p:cNvSpPr>
            <p:nvPr/>
          </p:nvSpPr>
          <p:spPr bwMode="auto">
            <a:xfrm>
              <a:off x="4027" y="2098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71" name="Line 884"/>
            <p:cNvSpPr>
              <a:spLocks noChangeShapeType="1"/>
            </p:cNvSpPr>
            <p:nvPr/>
          </p:nvSpPr>
          <p:spPr bwMode="auto">
            <a:xfrm flipV="1">
              <a:off x="4027" y="309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72" name="Line 885"/>
            <p:cNvSpPr>
              <a:spLocks noChangeShapeType="1"/>
            </p:cNvSpPr>
            <p:nvPr/>
          </p:nvSpPr>
          <p:spPr bwMode="auto">
            <a:xfrm flipV="1">
              <a:off x="5030" y="3098"/>
              <a:ext cx="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73" name="Freeform 888"/>
            <p:cNvSpPr>
              <a:spLocks/>
            </p:cNvSpPr>
            <p:nvPr/>
          </p:nvSpPr>
          <p:spPr bwMode="auto">
            <a:xfrm>
              <a:off x="4027" y="2098"/>
              <a:ext cx="1003" cy="1007"/>
            </a:xfrm>
            <a:custGeom>
              <a:avLst/>
              <a:gdLst>
                <a:gd name="T0" fmla="*/ 0 w 3295"/>
                <a:gd name="T1" fmla="*/ 0 h 2215"/>
                <a:gd name="T2" fmla="*/ 3295 w 3295"/>
                <a:gd name="T3" fmla="*/ 0 h 2215"/>
                <a:gd name="T4" fmla="*/ 3295 w 3295"/>
                <a:gd name="T5" fmla="*/ 2215 h 2215"/>
                <a:gd name="T6" fmla="*/ 0 w 3295"/>
                <a:gd name="T7" fmla="*/ 2215 h 2215"/>
                <a:gd name="T8" fmla="*/ 0 w 3295"/>
                <a:gd name="T9" fmla="*/ 0 h 2215"/>
                <a:gd name="T10" fmla="*/ 0 w 3295"/>
                <a:gd name="T11" fmla="*/ 2215 h 2215"/>
                <a:gd name="T12" fmla="*/ 16 w 3295"/>
                <a:gd name="T13" fmla="*/ 2215 h 2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95"/>
                <a:gd name="T22" fmla="*/ 0 h 2215"/>
                <a:gd name="T23" fmla="*/ 3295 w 3295"/>
                <a:gd name="T24" fmla="*/ 2215 h 2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95" h="2215">
                  <a:moveTo>
                    <a:pt x="0" y="0"/>
                  </a:moveTo>
                  <a:lnTo>
                    <a:pt x="3295" y="0"/>
                  </a:lnTo>
                  <a:lnTo>
                    <a:pt x="3295" y="2215"/>
                  </a:lnTo>
                  <a:lnTo>
                    <a:pt x="0" y="2215"/>
                  </a:lnTo>
                  <a:lnTo>
                    <a:pt x="0" y="0"/>
                  </a:lnTo>
                  <a:lnTo>
                    <a:pt x="0" y="2215"/>
                  </a:lnTo>
                  <a:lnTo>
                    <a:pt x="16" y="221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74" name="Group 889"/>
            <p:cNvGrpSpPr>
              <a:grpSpLocks/>
            </p:cNvGrpSpPr>
            <p:nvPr/>
          </p:nvGrpSpPr>
          <p:grpSpPr bwMode="auto">
            <a:xfrm>
              <a:off x="4032" y="2242"/>
              <a:ext cx="12" cy="720"/>
              <a:chOff x="3024" y="2036"/>
              <a:chExt cx="12" cy="720"/>
            </a:xfrm>
          </p:grpSpPr>
          <p:sp>
            <p:nvSpPr>
              <p:cNvPr id="89321" name="Line 890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22" name="Line 891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23" name="Line 892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24" name="Line 893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25" name="Line 894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26" name="Line 895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75" name="Line 896"/>
            <p:cNvSpPr>
              <a:spLocks noChangeShapeType="1"/>
            </p:cNvSpPr>
            <p:nvPr/>
          </p:nvSpPr>
          <p:spPr bwMode="auto">
            <a:xfrm>
              <a:off x="4027" y="3105"/>
              <a:ext cx="10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76" name="Group 897"/>
            <p:cNvGrpSpPr>
              <a:grpSpLocks/>
            </p:cNvGrpSpPr>
            <p:nvPr/>
          </p:nvGrpSpPr>
          <p:grpSpPr bwMode="auto">
            <a:xfrm>
              <a:off x="4170" y="3084"/>
              <a:ext cx="718" cy="17"/>
              <a:chOff x="3567" y="2892"/>
              <a:chExt cx="715" cy="7"/>
            </a:xfrm>
          </p:grpSpPr>
          <p:sp>
            <p:nvSpPr>
              <p:cNvPr id="89315" name="Line 898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6" name="Line 899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7" name="Line 900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8" name="Line 901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9" name="Line 902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20" name="Line 903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77" name="Group 904"/>
            <p:cNvGrpSpPr>
              <a:grpSpLocks/>
            </p:cNvGrpSpPr>
            <p:nvPr/>
          </p:nvGrpSpPr>
          <p:grpSpPr bwMode="auto">
            <a:xfrm>
              <a:off x="5018" y="2243"/>
              <a:ext cx="12" cy="720"/>
              <a:chOff x="3024" y="2036"/>
              <a:chExt cx="12" cy="720"/>
            </a:xfrm>
          </p:grpSpPr>
          <p:sp>
            <p:nvSpPr>
              <p:cNvPr id="89309" name="Line 905"/>
              <p:cNvSpPr>
                <a:spLocks noChangeShapeType="1"/>
              </p:cNvSpPr>
              <p:nvPr/>
            </p:nvSpPr>
            <p:spPr bwMode="auto">
              <a:xfrm>
                <a:off x="3024" y="275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0" name="Line 906"/>
              <p:cNvSpPr>
                <a:spLocks noChangeShapeType="1"/>
              </p:cNvSpPr>
              <p:nvPr/>
            </p:nvSpPr>
            <p:spPr bwMode="auto">
              <a:xfrm>
                <a:off x="3024" y="261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1" name="Line 907"/>
              <p:cNvSpPr>
                <a:spLocks noChangeShapeType="1"/>
              </p:cNvSpPr>
              <p:nvPr/>
            </p:nvSpPr>
            <p:spPr bwMode="auto">
              <a:xfrm>
                <a:off x="3024" y="2467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2" name="Line 908"/>
              <p:cNvSpPr>
                <a:spLocks noChangeShapeType="1"/>
              </p:cNvSpPr>
              <p:nvPr/>
            </p:nvSpPr>
            <p:spPr bwMode="auto">
              <a:xfrm>
                <a:off x="3024" y="2323"/>
                <a:ext cx="1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3" name="Line 909"/>
              <p:cNvSpPr>
                <a:spLocks noChangeShapeType="1"/>
              </p:cNvSpPr>
              <p:nvPr/>
            </p:nvSpPr>
            <p:spPr bwMode="auto">
              <a:xfrm>
                <a:off x="3024" y="218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14" name="Line 910"/>
              <p:cNvSpPr>
                <a:spLocks noChangeShapeType="1"/>
              </p:cNvSpPr>
              <p:nvPr/>
            </p:nvSpPr>
            <p:spPr bwMode="auto">
              <a:xfrm>
                <a:off x="3024" y="203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78" name="Group 911"/>
            <p:cNvGrpSpPr>
              <a:grpSpLocks/>
            </p:cNvGrpSpPr>
            <p:nvPr/>
          </p:nvGrpSpPr>
          <p:grpSpPr bwMode="auto">
            <a:xfrm>
              <a:off x="4169" y="2099"/>
              <a:ext cx="718" cy="17"/>
              <a:chOff x="3567" y="2892"/>
              <a:chExt cx="715" cy="7"/>
            </a:xfrm>
          </p:grpSpPr>
          <p:sp>
            <p:nvSpPr>
              <p:cNvPr id="89303" name="Line 912"/>
              <p:cNvSpPr>
                <a:spLocks noChangeShapeType="1"/>
              </p:cNvSpPr>
              <p:nvPr/>
            </p:nvSpPr>
            <p:spPr bwMode="auto">
              <a:xfrm flipV="1">
                <a:off x="3567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04" name="Line 913"/>
              <p:cNvSpPr>
                <a:spLocks noChangeShapeType="1"/>
              </p:cNvSpPr>
              <p:nvPr/>
            </p:nvSpPr>
            <p:spPr bwMode="auto">
              <a:xfrm flipV="1">
                <a:off x="3710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05" name="Line 914"/>
              <p:cNvSpPr>
                <a:spLocks noChangeShapeType="1"/>
              </p:cNvSpPr>
              <p:nvPr/>
            </p:nvSpPr>
            <p:spPr bwMode="auto">
              <a:xfrm flipV="1">
                <a:off x="3852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06" name="Line 915"/>
              <p:cNvSpPr>
                <a:spLocks noChangeShapeType="1"/>
              </p:cNvSpPr>
              <p:nvPr/>
            </p:nvSpPr>
            <p:spPr bwMode="auto">
              <a:xfrm flipV="1">
                <a:off x="3995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07" name="Line 916"/>
              <p:cNvSpPr>
                <a:spLocks noChangeShapeType="1"/>
              </p:cNvSpPr>
              <p:nvPr/>
            </p:nvSpPr>
            <p:spPr bwMode="auto">
              <a:xfrm flipV="1">
                <a:off x="4138" y="2892"/>
                <a:ext cx="2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08" name="Line 917"/>
              <p:cNvSpPr>
                <a:spLocks noChangeShapeType="1"/>
              </p:cNvSpPr>
              <p:nvPr/>
            </p:nvSpPr>
            <p:spPr bwMode="auto">
              <a:xfrm flipV="1">
                <a:off x="4281" y="2892"/>
                <a:ext cx="1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179" name="Group 624"/>
            <p:cNvGrpSpPr>
              <a:grpSpLocks/>
            </p:cNvGrpSpPr>
            <p:nvPr/>
          </p:nvGrpSpPr>
          <p:grpSpPr bwMode="auto">
            <a:xfrm>
              <a:off x="4020" y="2447"/>
              <a:ext cx="1008" cy="603"/>
              <a:chOff x="2079" y="3864"/>
              <a:chExt cx="1070" cy="577"/>
            </a:xfrm>
          </p:grpSpPr>
          <p:sp>
            <p:nvSpPr>
              <p:cNvPr id="89180" name="Line 485"/>
              <p:cNvSpPr>
                <a:spLocks noChangeShapeType="1"/>
              </p:cNvSpPr>
              <p:nvPr/>
            </p:nvSpPr>
            <p:spPr bwMode="auto">
              <a:xfrm>
                <a:off x="2083" y="4357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1" name="Freeform 501"/>
              <p:cNvSpPr>
                <a:spLocks/>
              </p:cNvSpPr>
              <p:nvPr/>
            </p:nvSpPr>
            <p:spPr bwMode="auto">
              <a:xfrm>
                <a:off x="2083" y="4030"/>
                <a:ext cx="1061" cy="388"/>
              </a:xfrm>
              <a:custGeom>
                <a:avLst/>
                <a:gdLst>
                  <a:gd name="T0" fmla="*/ 0 w 3295"/>
                  <a:gd name="T1" fmla="*/ 610 h 891"/>
                  <a:gd name="T2" fmla="*/ 471 w 3295"/>
                  <a:gd name="T3" fmla="*/ 891 h 891"/>
                  <a:gd name="T4" fmla="*/ 941 w 3295"/>
                  <a:gd name="T5" fmla="*/ 748 h 891"/>
                  <a:gd name="T6" fmla="*/ 1412 w 3295"/>
                  <a:gd name="T7" fmla="*/ 256 h 891"/>
                  <a:gd name="T8" fmla="*/ 1883 w 3295"/>
                  <a:gd name="T9" fmla="*/ 65 h 891"/>
                  <a:gd name="T10" fmla="*/ 2354 w 3295"/>
                  <a:gd name="T11" fmla="*/ 0 h 891"/>
                  <a:gd name="T12" fmla="*/ 2824 w 3295"/>
                  <a:gd name="T13" fmla="*/ 199 h 891"/>
                  <a:gd name="T14" fmla="*/ 3295 w 3295"/>
                  <a:gd name="T15" fmla="*/ 391 h 8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891"/>
                  <a:gd name="T26" fmla="*/ 3295 w 3295"/>
                  <a:gd name="T27" fmla="*/ 891 h 8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891">
                    <a:moveTo>
                      <a:pt x="0" y="610"/>
                    </a:moveTo>
                    <a:lnTo>
                      <a:pt x="471" y="891"/>
                    </a:lnTo>
                    <a:lnTo>
                      <a:pt x="941" y="748"/>
                    </a:lnTo>
                    <a:lnTo>
                      <a:pt x="1412" y="256"/>
                    </a:lnTo>
                    <a:lnTo>
                      <a:pt x="1883" y="65"/>
                    </a:lnTo>
                    <a:lnTo>
                      <a:pt x="2354" y="0"/>
                    </a:lnTo>
                    <a:lnTo>
                      <a:pt x="2824" y="199"/>
                    </a:lnTo>
                    <a:lnTo>
                      <a:pt x="3295" y="391"/>
                    </a:lnTo>
                  </a:path>
                </a:pathLst>
              </a:cu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2" name="Line 502"/>
              <p:cNvSpPr>
                <a:spLocks noChangeShapeType="1"/>
              </p:cNvSpPr>
              <p:nvPr/>
            </p:nvSpPr>
            <p:spPr bwMode="auto">
              <a:xfrm flipV="1">
                <a:off x="2083" y="4273"/>
                <a:ext cx="1" cy="22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3" name="Line 504"/>
              <p:cNvSpPr>
                <a:spLocks noChangeShapeType="1"/>
              </p:cNvSpPr>
              <p:nvPr/>
            </p:nvSpPr>
            <p:spPr bwMode="auto">
              <a:xfrm flipV="1">
                <a:off x="2235" y="4396"/>
                <a:ext cx="1" cy="22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4" name="Line 505"/>
              <p:cNvSpPr>
                <a:spLocks noChangeShapeType="1"/>
              </p:cNvSpPr>
              <p:nvPr/>
            </p:nvSpPr>
            <p:spPr bwMode="auto">
              <a:xfrm>
                <a:off x="2231" y="4396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5" name="Line 506"/>
              <p:cNvSpPr>
                <a:spLocks noChangeShapeType="1"/>
              </p:cNvSpPr>
              <p:nvPr/>
            </p:nvSpPr>
            <p:spPr bwMode="auto">
              <a:xfrm flipV="1">
                <a:off x="2386" y="4279"/>
                <a:ext cx="1" cy="77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6" name="Line 507"/>
              <p:cNvSpPr>
                <a:spLocks noChangeShapeType="1"/>
              </p:cNvSpPr>
              <p:nvPr/>
            </p:nvSpPr>
            <p:spPr bwMode="auto">
              <a:xfrm>
                <a:off x="2382" y="4279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7" name="Line 508"/>
              <p:cNvSpPr>
                <a:spLocks noChangeShapeType="1"/>
              </p:cNvSpPr>
              <p:nvPr/>
            </p:nvSpPr>
            <p:spPr bwMode="auto">
              <a:xfrm flipV="1">
                <a:off x="2538" y="4076"/>
                <a:ext cx="1" cy="65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8" name="Line 509"/>
              <p:cNvSpPr>
                <a:spLocks noChangeShapeType="1"/>
              </p:cNvSpPr>
              <p:nvPr/>
            </p:nvSpPr>
            <p:spPr bwMode="auto">
              <a:xfrm>
                <a:off x="2534" y="407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9" name="Line 510"/>
              <p:cNvSpPr>
                <a:spLocks noChangeShapeType="1"/>
              </p:cNvSpPr>
              <p:nvPr/>
            </p:nvSpPr>
            <p:spPr bwMode="auto">
              <a:xfrm flipV="1">
                <a:off x="2690" y="3992"/>
                <a:ext cx="1" cy="66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0" name="Line 511"/>
              <p:cNvSpPr>
                <a:spLocks noChangeShapeType="1"/>
              </p:cNvSpPr>
              <p:nvPr/>
            </p:nvSpPr>
            <p:spPr bwMode="auto">
              <a:xfrm>
                <a:off x="2685" y="3992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1" name="Line 512"/>
              <p:cNvSpPr>
                <a:spLocks noChangeShapeType="1"/>
              </p:cNvSpPr>
              <p:nvPr/>
            </p:nvSpPr>
            <p:spPr bwMode="auto">
              <a:xfrm flipV="1">
                <a:off x="2841" y="3960"/>
                <a:ext cx="1" cy="70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2" name="Line 513"/>
              <p:cNvSpPr>
                <a:spLocks noChangeShapeType="1"/>
              </p:cNvSpPr>
              <p:nvPr/>
            </p:nvSpPr>
            <p:spPr bwMode="auto">
              <a:xfrm>
                <a:off x="2837" y="396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3" name="Line 514"/>
              <p:cNvSpPr>
                <a:spLocks noChangeShapeType="1"/>
              </p:cNvSpPr>
              <p:nvPr/>
            </p:nvSpPr>
            <p:spPr bwMode="auto">
              <a:xfrm flipV="1">
                <a:off x="2993" y="4047"/>
                <a:ext cx="1" cy="70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4" name="Line 515"/>
              <p:cNvSpPr>
                <a:spLocks noChangeShapeType="1"/>
              </p:cNvSpPr>
              <p:nvPr/>
            </p:nvSpPr>
            <p:spPr bwMode="auto">
              <a:xfrm>
                <a:off x="2989" y="4047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5" name="Line 516"/>
              <p:cNvSpPr>
                <a:spLocks noChangeShapeType="1"/>
              </p:cNvSpPr>
              <p:nvPr/>
            </p:nvSpPr>
            <p:spPr bwMode="auto">
              <a:xfrm flipV="1">
                <a:off x="3144" y="4152"/>
                <a:ext cx="1" cy="48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6" name="Line 517"/>
              <p:cNvSpPr>
                <a:spLocks noChangeShapeType="1"/>
              </p:cNvSpPr>
              <p:nvPr/>
            </p:nvSpPr>
            <p:spPr bwMode="auto">
              <a:xfrm>
                <a:off x="3140" y="4152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7" name="Line 518"/>
              <p:cNvSpPr>
                <a:spLocks noChangeShapeType="1"/>
              </p:cNvSpPr>
              <p:nvPr/>
            </p:nvSpPr>
            <p:spPr bwMode="auto">
              <a:xfrm>
                <a:off x="2083" y="4295"/>
                <a:ext cx="1" cy="23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8" name="Line 519"/>
              <p:cNvSpPr>
                <a:spLocks noChangeShapeType="1"/>
              </p:cNvSpPr>
              <p:nvPr/>
            </p:nvSpPr>
            <p:spPr bwMode="auto">
              <a:xfrm>
                <a:off x="2079" y="4318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9" name="Line 520"/>
              <p:cNvSpPr>
                <a:spLocks noChangeShapeType="1"/>
              </p:cNvSpPr>
              <p:nvPr/>
            </p:nvSpPr>
            <p:spPr bwMode="auto">
              <a:xfrm>
                <a:off x="2235" y="4418"/>
                <a:ext cx="1" cy="22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0" name="Line 521"/>
              <p:cNvSpPr>
                <a:spLocks noChangeShapeType="1"/>
              </p:cNvSpPr>
              <p:nvPr/>
            </p:nvSpPr>
            <p:spPr bwMode="auto">
              <a:xfrm>
                <a:off x="2231" y="4440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1" name="Line 522"/>
              <p:cNvSpPr>
                <a:spLocks noChangeShapeType="1"/>
              </p:cNvSpPr>
              <p:nvPr/>
            </p:nvSpPr>
            <p:spPr bwMode="auto">
              <a:xfrm>
                <a:off x="2386" y="4356"/>
                <a:ext cx="1" cy="76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2" name="Line 523"/>
              <p:cNvSpPr>
                <a:spLocks noChangeShapeType="1"/>
              </p:cNvSpPr>
              <p:nvPr/>
            </p:nvSpPr>
            <p:spPr bwMode="auto">
              <a:xfrm>
                <a:off x="2382" y="4432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3" name="Line 524"/>
              <p:cNvSpPr>
                <a:spLocks noChangeShapeType="1"/>
              </p:cNvSpPr>
              <p:nvPr/>
            </p:nvSpPr>
            <p:spPr bwMode="auto">
              <a:xfrm>
                <a:off x="2538" y="4141"/>
                <a:ext cx="1" cy="66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4" name="Line 525"/>
              <p:cNvSpPr>
                <a:spLocks noChangeShapeType="1"/>
              </p:cNvSpPr>
              <p:nvPr/>
            </p:nvSpPr>
            <p:spPr bwMode="auto">
              <a:xfrm>
                <a:off x="2534" y="4207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5" name="Line 526"/>
              <p:cNvSpPr>
                <a:spLocks noChangeShapeType="1"/>
              </p:cNvSpPr>
              <p:nvPr/>
            </p:nvSpPr>
            <p:spPr bwMode="auto">
              <a:xfrm>
                <a:off x="2690" y="4058"/>
                <a:ext cx="1" cy="67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6" name="Line 527"/>
              <p:cNvSpPr>
                <a:spLocks noChangeShapeType="1"/>
              </p:cNvSpPr>
              <p:nvPr/>
            </p:nvSpPr>
            <p:spPr bwMode="auto">
              <a:xfrm>
                <a:off x="2685" y="412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7" name="Line 528"/>
              <p:cNvSpPr>
                <a:spLocks noChangeShapeType="1"/>
              </p:cNvSpPr>
              <p:nvPr/>
            </p:nvSpPr>
            <p:spPr bwMode="auto">
              <a:xfrm>
                <a:off x="2841" y="4030"/>
                <a:ext cx="1" cy="70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8" name="Line 529"/>
              <p:cNvSpPr>
                <a:spLocks noChangeShapeType="1"/>
              </p:cNvSpPr>
              <p:nvPr/>
            </p:nvSpPr>
            <p:spPr bwMode="auto">
              <a:xfrm>
                <a:off x="2837" y="410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09" name="Line 530"/>
              <p:cNvSpPr>
                <a:spLocks noChangeShapeType="1"/>
              </p:cNvSpPr>
              <p:nvPr/>
            </p:nvSpPr>
            <p:spPr bwMode="auto">
              <a:xfrm>
                <a:off x="2993" y="4117"/>
                <a:ext cx="1" cy="68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0" name="Line 531"/>
              <p:cNvSpPr>
                <a:spLocks noChangeShapeType="1"/>
              </p:cNvSpPr>
              <p:nvPr/>
            </p:nvSpPr>
            <p:spPr bwMode="auto">
              <a:xfrm>
                <a:off x="2989" y="4185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1" name="Line 532"/>
              <p:cNvSpPr>
                <a:spLocks noChangeShapeType="1"/>
              </p:cNvSpPr>
              <p:nvPr/>
            </p:nvSpPr>
            <p:spPr bwMode="auto">
              <a:xfrm>
                <a:off x="3144" y="4200"/>
                <a:ext cx="1" cy="48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2" name="Line 533"/>
              <p:cNvSpPr>
                <a:spLocks noChangeShapeType="1"/>
              </p:cNvSpPr>
              <p:nvPr/>
            </p:nvSpPr>
            <p:spPr bwMode="auto">
              <a:xfrm>
                <a:off x="3140" y="4248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3" name="Freeform 534"/>
              <p:cNvSpPr>
                <a:spLocks/>
              </p:cNvSpPr>
              <p:nvPr/>
            </p:nvSpPr>
            <p:spPr bwMode="auto">
              <a:xfrm>
                <a:off x="2083" y="3963"/>
                <a:ext cx="1061" cy="400"/>
              </a:xfrm>
              <a:custGeom>
                <a:avLst/>
                <a:gdLst>
                  <a:gd name="T0" fmla="*/ 0 w 3295"/>
                  <a:gd name="T1" fmla="*/ 891 h 918"/>
                  <a:gd name="T2" fmla="*/ 471 w 3295"/>
                  <a:gd name="T3" fmla="*/ 918 h 918"/>
                  <a:gd name="T4" fmla="*/ 941 w 3295"/>
                  <a:gd name="T5" fmla="*/ 616 h 918"/>
                  <a:gd name="T6" fmla="*/ 1412 w 3295"/>
                  <a:gd name="T7" fmla="*/ 258 h 918"/>
                  <a:gd name="T8" fmla="*/ 1883 w 3295"/>
                  <a:gd name="T9" fmla="*/ 66 h 918"/>
                  <a:gd name="T10" fmla="*/ 2354 w 3295"/>
                  <a:gd name="T11" fmla="*/ 0 h 918"/>
                  <a:gd name="T12" fmla="*/ 2824 w 3295"/>
                  <a:gd name="T13" fmla="*/ 204 h 918"/>
                  <a:gd name="T14" fmla="*/ 3295 w 3295"/>
                  <a:gd name="T15" fmla="*/ 451 h 9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918"/>
                  <a:gd name="T26" fmla="*/ 3295 w 3295"/>
                  <a:gd name="T27" fmla="*/ 918 h 9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918">
                    <a:moveTo>
                      <a:pt x="0" y="891"/>
                    </a:moveTo>
                    <a:lnTo>
                      <a:pt x="471" y="918"/>
                    </a:lnTo>
                    <a:lnTo>
                      <a:pt x="941" y="616"/>
                    </a:lnTo>
                    <a:lnTo>
                      <a:pt x="1412" y="258"/>
                    </a:lnTo>
                    <a:lnTo>
                      <a:pt x="1883" y="66"/>
                    </a:lnTo>
                    <a:lnTo>
                      <a:pt x="2354" y="0"/>
                    </a:lnTo>
                    <a:lnTo>
                      <a:pt x="2824" y="204"/>
                    </a:lnTo>
                    <a:lnTo>
                      <a:pt x="3295" y="451"/>
                    </a:lnTo>
                  </a:path>
                </a:pathLst>
              </a:cu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4" name="Line 535"/>
              <p:cNvSpPr>
                <a:spLocks noChangeShapeType="1"/>
              </p:cNvSpPr>
              <p:nvPr/>
            </p:nvSpPr>
            <p:spPr bwMode="auto">
              <a:xfrm flipV="1">
                <a:off x="2083" y="4326"/>
                <a:ext cx="1" cy="25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5" name="Line 536"/>
              <p:cNvSpPr>
                <a:spLocks noChangeShapeType="1"/>
              </p:cNvSpPr>
              <p:nvPr/>
            </p:nvSpPr>
            <p:spPr bwMode="auto">
              <a:xfrm>
                <a:off x="2079" y="432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6" name="Line 537"/>
              <p:cNvSpPr>
                <a:spLocks noChangeShapeType="1"/>
              </p:cNvSpPr>
              <p:nvPr/>
            </p:nvSpPr>
            <p:spPr bwMode="auto">
              <a:xfrm flipV="1">
                <a:off x="2235" y="4337"/>
                <a:ext cx="1" cy="26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7" name="Line 538"/>
              <p:cNvSpPr>
                <a:spLocks noChangeShapeType="1"/>
              </p:cNvSpPr>
              <p:nvPr/>
            </p:nvSpPr>
            <p:spPr bwMode="auto">
              <a:xfrm>
                <a:off x="2231" y="4337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8" name="Line 539"/>
              <p:cNvSpPr>
                <a:spLocks noChangeShapeType="1"/>
              </p:cNvSpPr>
              <p:nvPr/>
            </p:nvSpPr>
            <p:spPr bwMode="auto">
              <a:xfrm flipV="1">
                <a:off x="2386" y="4170"/>
                <a:ext cx="1" cy="6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19" name="Line 540"/>
              <p:cNvSpPr>
                <a:spLocks noChangeShapeType="1"/>
              </p:cNvSpPr>
              <p:nvPr/>
            </p:nvSpPr>
            <p:spPr bwMode="auto">
              <a:xfrm>
                <a:off x="2382" y="417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0" name="Line 541"/>
              <p:cNvSpPr>
                <a:spLocks noChangeShapeType="1"/>
              </p:cNvSpPr>
              <p:nvPr/>
            </p:nvSpPr>
            <p:spPr bwMode="auto">
              <a:xfrm flipV="1">
                <a:off x="2538" y="4039"/>
                <a:ext cx="1" cy="36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1" name="Line 542"/>
              <p:cNvSpPr>
                <a:spLocks noChangeShapeType="1"/>
              </p:cNvSpPr>
              <p:nvPr/>
            </p:nvSpPr>
            <p:spPr bwMode="auto">
              <a:xfrm>
                <a:off x="2534" y="4039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2" name="Line 543"/>
              <p:cNvSpPr>
                <a:spLocks noChangeShapeType="1"/>
              </p:cNvSpPr>
              <p:nvPr/>
            </p:nvSpPr>
            <p:spPr bwMode="auto">
              <a:xfrm flipV="1">
                <a:off x="2690" y="3950"/>
                <a:ext cx="1" cy="42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3" name="Line 544"/>
              <p:cNvSpPr>
                <a:spLocks noChangeShapeType="1"/>
              </p:cNvSpPr>
              <p:nvPr/>
            </p:nvSpPr>
            <p:spPr bwMode="auto">
              <a:xfrm>
                <a:off x="2685" y="395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4" name="Line 545"/>
              <p:cNvSpPr>
                <a:spLocks noChangeShapeType="1"/>
              </p:cNvSpPr>
              <p:nvPr/>
            </p:nvSpPr>
            <p:spPr bwMode="auto">
              <a:xfrm flipV="1">
                <a:off x="2841" y="3907"/>
                <a:ext cx="1" cy="56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5" name="Line 546"/>
              <p:cNvSpPr>
                <a:spLocks noChangeShapeType="1"/>
              </p:cNvSpPr>
              <p:nvPr/>
            </p:nvSpPr>
            <p:spPr bwMode="auto">
              <a:xfrm>
                <a:off x="2837" y="3907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6" name="Line 547"/>
              <p:cNvSpPr>
                <a:spLocks noChangeShapeType="1"/>
              </p:cNvSpPr>
              <p:nvPr/>
            </p:nvSpPr>
            <p:spPr bwMode="auto">
              <a:xfrm flipV="1">
                <a:off x="2993" y="4014"/>
                <a:ext cx="1" cy="38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7" name="Line 548"/>
              <p:cNvSpPr>
                <a:spLocks noChangeShapeType="1"/>
              </p:cNvSpPr>
              <p:nvPr/>
            </p:nvSpPr>
            <p:spPr bwMode="auto">
              <a:xfrm>
                <a:off x="2989" y="4014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8" name="Line 549"/>
              <p:cNvSpPr>
                <a:spLocks noChangeShapeType="1"/>
              </p:cNvSpPr>
              <p:nvPr/>
            </p:nvSpPr>
            <p:spPr bwMode="auto">
              <a:xfrm flipV="1">
                <a:off x="3144" y="4105"/>
                <a:ext cx="1" cy="54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29" name="Line 550"/>
              <p:cNvSpPr>
                <a:spLocks noChangeShapeType="1"/>
              </p:cNvSpPr>
              <p:nvPr/>
            </p:nvSpPr>
            <p:spPr bwMode="auto">
              <a:xfrm>
                <a:off x="3140" y="410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0" name="Line 551"/>
              <p:cNvSpPr>
                <a:spLocks noChangeShapeType="1"/>
              </p:cNvSpPr>
              <p:nvPr/>
            </p:nvSpPr>
            <p:spPr bwMode="auto">
              <a:xfrm>
                <a:off x="2083" y="4351"/>
                <a:ext cx="1" cy="25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1" name="Line 552"/>
              <p:cNvSpPr>
                <a:spLocks noChangeShapeType="1"/>
              </p:cNvSpPr>
              <p:nvPr/>
            </p:nvSpPr>
            <p:spPr bwMode="auto">
              <a:xfrm>
                <a:off x="2079" y="437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2" name="Line 553"/>
              <p:cNvSpPr>
                <a:spLocks noChangeShapeType="1"/>
              </p:cNvSpPr>
              <p:nvPr/>
            </p:nvSpPr>
            <p:spPr bwMode="auto">
              <a:xfrm>
                <a:off x="2235" y="4363"/>
                <a:ext cx="1" cy="25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3" name="Line 554"/>
              <p:cNvSpPr>
                <a:spLocks noChangeShapeType="1"/>
              </p:cNvSpPr>
              <p:nvPr/>
            </p:nvSpPr>
            <p:spPr bwMode="auto">
              <a:xfrm>
                <a:off x="2231" y="4388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4" name="Line 555"/>
              <p:cNvSpPr>
                <a:spLocks noChangeShapeType="1"/>
              </p:cNvSpPr>
              <p:nvPr/>
            </p:nvSpPr>
            <p:spPr bwMode="auto">
              <a:xfrm>
                <a:off x="2386" y="4231"/>
                <a:ext cx="1" cy="62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5" name="Line 556"/>
              <p:cNvSpPr>
                <a:spLocks noChangeShapeType="1"/>
              </p:cNvSpPr>
              <p:nvPr/>
            </p:nvSpPr>
            <p:spPr bwMode="auto">
              <a:xfrm>
                <a:off x="2382" y="4293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6" name="Line 557"/>
              <p:cNvSpPr>
                <a:spLocks noChangeShapeType="1"/>
              </p:cNvSpPr>
              <p:nvPr/>
            </p:nvSpPr>
            <p:spPr bwMode="auto">
              <a:xfrm>
                <a:off x="2538" y="4075"/>
                <a:ext cx="1" cy="36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7" name="Line 558"/>
              <p:cNvSpPr>
                <a:spLocks noChangeShapeType="1"/>
              </p:cNvSpPr>
              <p:nvPr/>
            </p:nvSpPr>
            <p:spPr bwMode="auto">
              <a:xfrm>
                <a:off x="2534" y="4111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8" name="Line 559"/>
              <p:cNvSpPr>
                <a:spLocks noChangeShapeType="1"/>
              </p:cNvSpPr>
              <p:nvPr/>
            </p:nvSpPr>
            <p:spPr bwMode="auto">
              <a:xfrm>
                <a:off x="2690" y="3992"/>
                <a:ext cx="1" cy="4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39" name="Line 560"/>
              <p:cNvSpPr>
                <a:spLocks noChangeShapeType="1"/>
              </p:cNvSpPr>
              <p:nvPr/>
            </p:nvSpPr>
            <p:spPr bwMode="auto">
              <a:xfrm>
                <a:off x="2685" y="4033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0" name="Line 561"/>
              <p:cNvSpPr>
                <a:spLocks noChangeShapeType="1"/>
              </p:cNvSpPr>
              <p:nvPr/>
            </p:nvSpPr>
            <p:spPr bwMode="auto">
              <a:xfrm>
                <a:off x="2841" y="3963"/>
                <a:ext cx="1" cy="56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1" name="Line 562"/>
              <p:cNvSpPr>
                <a:spLocks noChangeShapeType="1"/>
              </p:cNvSpPr>
              <p:nvPr/>
            </p:nvSpPr>
            <p:spPr bwMode="auto">
              <a:xfrm>
                <a:off x="2837" y="4019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2" name="Line 563"/>
              <p:cNvSpPr>
                <a:spLocks noChangeShapeType="1"/>
              </p:cNvSpPr>
              <p:nvPr/>
            </p:nvSpPr>
            <p:spPr bwMode="auto">
              <a:xfrm>
                <a:off x="2993" y="4052"/>
                <a:ext cx="1" cy="38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3" name="Line 564"/>
              <p:cNvSpPr>
                <a:spLocks noChangeShapeType="1"/>
              </p:cNvSpPr>
              <p:nvPr/>
            </p:nvSpPr>
            <p:spPr bwMode="auto">
              <a:xfrm>
                <a:off x="2989" y="4090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4" name="Line 565"/>
              <p:cNvSpPr>
                <a:spLocks noChangeShapeType="1"/>
              </p:cNvSpPr>
              <p:nvPr/>
            </p:nvSpPr>
            <p:spPr bwMode="auto">
              <a:xfrm>
                <a:off x="3144" y="4159"/>
                <a:ext cx="1" cy="54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5" name="Line 566"/>
              <p:cNvSpPr>
                <a:spLocks noChangeShapeType="1"/>
              </p:cNvSpPr>
              <p:nvPr/>
            </p:nvSpPr>
            <p:spPr bwMode="auto">
              <a:xfrm>
                <a:off x="3140" y="4213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6" name="Freeform 567"/>
              <p:cNvSpPr>
                <a:spLocks/>
              </p:cNvSpPr>
              <p:nvPr/>
            </p:nvSpPr>
            <p:spPr bwMode="auto">
              <a:xfrm>
                <a:off x="2083" y="4019"/>
                <a:ext cx="1061" cy="357"/>
              </a:xfrm>
              <a:custGeom>
                <a:avLst/>
                <a:gdLst>
                  <a:gd name="T0" fmla="*/ 0 w 3295"/>
                  <a:gd name="T1" fmla="*/ 818 h 818"/>
                  <a:gd name="T2" fmla="*/ 471 w 3295"/>
                  <a:gd name="T3" fmla="*/ 731 h 818"/>
                  <a:gd name="T4" fmla="*/ 941 w 3295"/>
                  <a:gd name="T5" fmla="*/ 490 h 818"/>
                  <a:gd name="T6" fmla="*/ 1412 w 3295"/>
                  <a:gd name="T7" fmla="*/ 236 h 818"/>
                  <a:gd name="T8" fmla="*/ 1883 w 3295"/>
                  <a:gd name="T9" fmla="*/ 0 h 818"/>
                  <a:gd name="T10" fmla="*/ 2354 w 3295"/>
                  <a:gd name="T11" fmla="*/ 70 h 818"/>
                  <a:gd name="T12" fmla="*/ 2824 w 3295"/>
                  <a:gd name="T13" fmla="*/ 111 h 818"/>
                  <a:gd name="T14" fmla="*/ 3295 w 3295"/>
                  <a:gd name="T15" fmla="*/ 389 h 8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95"/>
                  <a:gd name="T25" fmla="*/ 0 h 818"/>
                  <a:gd name="T26" fmla="*/ 3295 w 3295"/>
                  <a:gd name="T27" fmla="*/ 818 h 8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95" h="818">
                    <a:moveTo>
                      <a:pt x="0" y="818"/>
                    </a:moveTo>
                    <a:lnTo>
                      <a:pt x="471" y="731"/>
                    </a:lnTo>
                    <a:lnTo>
                      <a:pt x="941" y="490"/>
                    </a:lnTo>
                    <a:lnTo>
                      <a:pt x="1412" y="236"/>
                    </a:lnTo>
                    <a:lnTo>
                      <a:pt x="1883" y="0"/>
                    </a:lnTo>
                    <a:lnTo>
                      <a:pt x="2354" y="70"/>
                    </a:lnTo>
                    <a:lnTo>
                      <a:pt x="2824" y="111"/>
                    </a:lnTo>
                    <a:lnTo>
                      <a:pt x="3295" y="389"/>
                    </a:lnTo>
                  </a:path>
                </a:pathLst>
              </a:cu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7" name="Line 568"/>
              <p:cNvSpPr>
                <a:spLocks noChangeShapeType="1"/>
              </p:cNvSpPr>
              <p:nvPr/>
            </p:nvSpPr>
            <p:spPr bwMode="auto">
              <a:xfrm flipV="1">
                <a:off x="2083" y="4340"/>
                <a:ext cx="1" cy="36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8" name="Line 569"/>
              <p:cNvSpPr>
                <a:spLocks noChangeShapeType="1"/>
              </p:cNvSpPr>
              <p:nvPr/>
            </p:nvSpPr>
            <p:spPr bwMode="auto">
              <a:xfrm>
                <a:off x="2079" y="434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49" name="Line 570"/>
              <p:cNvSpPr>
                <a:spLocks noChangeShapeType="1"/>
              </p:cNvSpPr>
              <p:nvPr/>
            </p:nvSpPr>
            <p:spPr bwMode="auto">
              <a:xfrm flipV="1">
                <a:off x="2235" y="4303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0" name="Line 571"/>
              <p:cNvSpPr>
                <a:spLocks noChangeShapeType="1"/>
              </p:cNvSpPr>
              <p:nvPr/>
            </p:nvSpPr>
            <p:spPr bwMode="auto">
              <a:xfrm>
                <a:off x="2231" y="4303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1" name="Line 572"/>
              <p:cNvSpPr>
                <a:spLocks noChangeShapeType="1"/>
              </p:cNvSpPr>
              <p:nvPr/>
            </p:nvSpPr>
            <p:spPr bwMode="auto">
              <a:xfrm flipV="1">
                <a:off x="2386" y="4195"/>
                <a:ext cx="1" cy="38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2" name="Line 573"/>
              <p:cNvSpPr>
                <a:spLocks noChangeShapeType="1"/>
              </p:cNvSpPr>
              <p:nvPr/>
            </p:nvSpPr>
            <p:spPr bwMode="auto">
              <a:xfrm>
                <a:off x="2382" y="4195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3" name="Line 574"/>
              <p:cNvSpPr>
                <a:spLocks noChangeShapeType="1"/>
              </p:cNvSpPr>
              <p:nvPr/>
            </p:nvSpPr>
            <p:spPr bwMode="auto">
              <a:xfrm flipV="1">
                <a:off x="2538" y="4001"/>
                <a:ext cx="1" cy="12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4" name="Line 575"/>
              <p:cNvSpPr>
                <a:spLocks noChangeShapeType="1"/>
              </p:cNvSpPr>
              <p:nvPr/>
            </p:nvSpPr>
            <p:spPr bwMode="auto">
              <a:xfrm>
                <a:off x="2534" y="4001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5" name="Line 576"/>
              <p:cNvSpPr>
                <a:spLocks noChangeShapeType="1"/>
              </p:cNvSpPr>
              <p:nvPr/>
            </p:nvSpPr>
            <p:spPr bwMode="auto">
              <a:xfrm flipV="1">
                <a:off x="2690" y="3864"/>
                <a:ext cx="1" cy="155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6" name="Line 577"/>
              <p:cNvSpPr>
                <a:spLocks noChangeShapeType="1"/>
              </p:cNvSpPr>
              <p:nvPr/>
            </p:nvSpPr>
            <p:spPr bwMode="auto">
              <a:xfrm>
                <a:off x="2685" y="386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7" name="Line 578"/>
              <p:cNvSpPr>
                <a:spLocks noChangeShapeType="1"/>
              </p:cNvSpPr>
              <p:nvPr/>
            </p:nvSpPr>
            <p:spPr bwMode="auto">
              <a:xfrm flipV="1">
                <a:off x="2841" y="3951"/>
                <a:ext cx="1" cy="9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8" name="Line 579"/>
              <p:cNvSpPr>
                <a:spLocks noChangeShapeType="1"/>
              </p:cNvSpPr>
              <p:nvPr/>
            </p:nvSpPr>
            <p:spPr bwMode="auto">
              <a:xfrm>
                <a:off x="2837" y="3951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59" name="Line 580"/>
              <p:cNvSpPr>
                <a:spLocks noChangeShapeType="1"/>
              </p:cNvSpPr>
              <p:nvPr/>
            </p:nvSpPr>
            <p:spPr bwMode="auto">
              <a:xfrm flipV="1">
                <a:off x="2993" y="4007"/>
                <a:ext cx="1" cy="6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0" name="Line 581"/>
              <p:cNvSpPr>
                <a:spLocks noChangeShapeType="1"/>
              </p:cNvSpPr>
              <p:nvPr/>
            </p:nvSpPr>
            <p:spPr bwMode="auto">
              <a:xfrm>
                <a:off x="2989" y="4007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1" name="Line 582"/>
              <p:cNvSpPr>
                <a:spLocks noChangeShapeType="1"/>
              </p:cNvSpPr>
              <p:nvPr/>
            </p:nvSpPr>
            <p:spPr bwMode="auto">
              <a:xfrm flipV="1">
                <a:off x="3144" y="4124"/>
                <a:ext cx="1" cy="65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2" name="Line 583"/>
              <p:cNvSpPr>
                <a:spLocks noChangeShapeType="1"/>
              </p:cNvSpPr>
              <p:nvPr/>
            </p:nvSpPr>
            <p:spPr bwMode="auto">
              <a:xfrm>
                <a:off x="3140" y="4124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3" name="Line 584"/>
              <p:cNvSpPr>
                <a:spLocks noChangeShapeType="1"/>
              </p:cNvSpPr>
              <p:nvPr/>
            </p:nvSpPr>
            <p:spPr bwMode="auto">
              <a:xfrm>
                <a:off x="2083" y="4376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4" name="Line 585"/>
              <p:cNvSpPr>
                <a:spLocks noChangeShapeType="1"/>
              </p:cNvSpPr>
              <p:nvPr/>
            </p:nvSpPr>
            <p:spPr bwMode="auto">
              <a:xfrm>
                <a:off x="2079" y="4411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5" name="Line 586"/>
              <p:cNvSpPr>
                <a:spLocks noChangeShapeType="1"/>
              </p:cNvSpPr>
              <p:nvPr/>
            </p:nvSpPr>
            <p:spPr bwMode="auto">
              <a:xfrm>
                <a:off x="2235" y="4338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6" name="Line 587"/>
              <p:cNvSpPr>
                <a:spLocks noChangeShapeType="1"/>
              </p:cNvSpPr>
              <p:nvPr/>
            </p:nvSpPr>
            <p:spPr bwMode="auto">
              <a:xfrm>
                <a:off x="2231" y="4373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7" name="Line 588"/>
              <p:cNvSpPr>
                <a:spLocks noChangeShapeType="1"/>
              </p:cNvSpPr>
              <p:nvPr/>
            </p:nvSpPr>
            <p:spPr bwMode="auto">
              <a:xfrm>
                <a:off x="2386" y="4233"/>
                <a:ext cx="1" cy="37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8" name="Line 589"/>
              <p:cNvSpPr>
                <a:spLocks noChangeShapeType="1"/>
              </p:cNvSpPr>
              <p:nvPr/>
            </p:nvSpPr>
            <p:spPr bwMode="auto">
              <a:xfrm>
                <a:off x="2382" y="4270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69" name="Line 590"/>
              <p:cNvSpPr>
                <a:spLocks noChangeShapeType="1"/>
              </p:cNvSpPr>
              <p:nvPr/>
            </p:nvSpPr>
            <p:spPr bwMode="auto">
              <a:xfrm>
                <a:off x="2538" y="4122"/>
                <a:ext cx="1" cy="12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0" name="Line 591"/>
              <p:cNvSpPr>
                <a:spLocks noChangeShapeType="1"/>
              </p:cNvSpPr>
              <p:nvPr/>
            </p:nvSpPr>
            <p:spPr bwMode="auto">
              <a:xfrm>
                <a:off x="2534" y="4243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1" name="Line 592"/>
              <p:cNvSpPr>
                <a:spLocks noChangeShapeType="1"/>
              </p:cNvSpPr>
              <p:nvPr/>
            </p:nvSpPr>
            <p:spPr bwMode="auto">
              <a:xfrm>
                <a:off x="2690" y="4019"/>
                <a:ext cx="1" cy="157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2" name="Line 593"/>
              <p:cNvSpPr>
                <a:spLocks noChangeShapeType="1"/>
              </p:cNvSpPr>
              <p:nvPr/>
            </p:nvSpPr>
            <p:spPr bwMode="auto">
              <a:xfrm>
                <a:off x="2685" y="4176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3" name="Line 594"/>
              <p:cNvSpPr>
                <a:spLocks noChangeShapeType="1"/>
              </p:cNvSpPr>
              <p:nvPr/>
            </p:nvSpPr>
            <p:spPr bwMode="auto">
              <a:xfrm>
                <a:off x="2841" y="4050"/>
                <a:ext cx="1" cy="9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4" name="Line 595"/>
              <p:cNvSpPr>
                <a:spLocks noChangeShapeType="1"/>
              </p:cNvSpPr>
              <p:nvPr/>
            </p:nvSpPr>
            <p:spPr bwMode="auto">
              <a:xfrm>
                <a:off x="2837" y="4149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5" name="Line 596"/>
              <p:cNvSpPr>
                <a:spLocks noChangeShapeType="1"/>
              </p:cNvSpPr>
              <p:nvPr/>
            </p:nvSpPr>
            <p:spPr bwMode="auto">
              <a:xfrm>
                <a:off x="2993" y="4068"/>
                <a:ext cx="1" cy="60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6" name="Line 597"/>
              <p:cNvSpPr>
                <a:spLocks noChangeShapeType="1"/>
              </p:cNvSpPr>
              <p:nvPr/>
            </p:nvSpPr>
            <p:spPr bwMode="auto">
              <a:xfrm>
                <a:off x="2989" y="4128"/>
                <a:ext cx="8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7" name="Line 598"/>
              <p:cNvSpPr>
                <a:spLocks noChangeShapeType="1"/>
              </p:cNvSpPr>
              <p:nvPr/>
            </p:nvSpPr>
            <p:spPr bwMode="auto">
              <a:xfrm>
                <a:off x="3144" y="4189"/>
                <a:ext cx="1" cy="64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8" name="Line 599"/>
              <p:cNvSpPr>
                <a:spLocks noChangeShapeType="1"/>
              </p:cNvSpPr>
              <p:nvPr/>
            </p:nvSpPr>
            <p:spPr bwMode="auto">
              <a:xfrm>
                <a:off x="3140" y="4253"/>
                <a:ext cx="9" cy="1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79" name="Oval 600"/>
              <p:cNvSpPr>
                <a:spLocks noChangeArrowheads="1"/>
              </p:cNvSpPr>
              <p:nvPr/>
            </p:nvSpPr>
            <p:spPr bwMode="auto">
              <a:xfrm>
                <a:off x="2079" y="4290"/>
                <a:ext cx="9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0" name="Oval 601"/>
              <p:cNvSpPr>
                <a:spLocks noChangeArrowheads="1"/>
              </p:cNvSpPr>
              <p:nvPr/>
            </p:nvSpPr>
            <p:spPr bwMode="auto">
              <a:xfrm>
                <a:off x="2231" y="4412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1" name="Oval 602"/>
              <p:cNvSpPr>
                <a:spLocks noChangeArrowheads="1"/>
              </p:cNvSpPr>
              <p:nvPr/>
            </p:nvSpPr>
            <p:spPr bwMode="auto">
              <a:xfrm>
                <a:off x="2382" y="4350"/>
                <a:ext cx="9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2" name="Oval 603"/>
              <p:cNvSpPr>
                <a:spLocks noChangeArrowheads="1"/>
              </p:cNvSpPr>
              <p:nvPr/>
            </p:nvSpPr>
            <p:spPr bwMode="auto">
              <a:xfrm>
                <a:off x="2534" y="4136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3" name="Oval 604"/>
              <p:cNvSpPr>
                <a:spLocks noChangeArrowheads="1"/>
              </p:cNvSpPr>
              <p:nvPr/>
            </p:nvSpPr>
            <p:spPr bwMode="auto">
              <a:xfrm>
                <a:off x="2685" y="4053"/>
                <a:ext cx="9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4" name="Oval 605"/>
              <p:cNvSpPr>
                <a:spLocks noChangeArrowheads="1"/>
              </p:cNvSpPr>
              <p:nvPr/>
            </p:nvSpPr>
            <p:spPr bwMode="auto">
              <a:xfrm>
                <a:off x="2837" y="4024"/>
                <a:ext cx="9" cy="12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5" name="Oval 606"/>
              <p:cNvSpPr>
                <a:spLocks noChangeArrowheads="1"/>
              </p:cNvSpPr>
              <p:nvPr/>
            </p:nvSpPr>
            <p:spPr bwMode="auto">
              <a:xfrm>
                <a:off x="2989" y="4111"/>
                <a:ext cx="8" cy="1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6" name="Oval 607"/>
              <p:cNvSpPr>
                <a:spLocks noChangeArrowheads="1"/>
              </p:cNvSpPr>
              <p:nvPr/>
            </p:nvSpPr>
            <p:spPr bwMode="auto">
              <a:xfrm>
                <a:off x="3140" y="4194"/>
                <a:ext cx="9" cy="12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7" name="Oval 608"/>
              <p:cNvSpPr>
                <a:spLocks noChangeArrowheads="1"/>
              </p:cNvSpPr>
              <p:nvPr/>
            </p:nvSpPr>
            <p:spPr bwMode="auto">
              <a:xfrm>
                <a:off x="2079" y="4345"/>
                <a:ext cx="9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8" name="Oval 609"/>
              <p:cNvSpPr>
                <a:spLocks noChangeArrowheads="1"/>
              </p:cNvSpPr>
              <p:nvPr/>
            </p:nvSpPr>
            <p:spPr bwMode="auto">
              <a:xfrm>
                <a:off x="2231" y="4357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89" name="Oval 610"/>
              <p:cNvSpPr>
                <a:spLocks noChangeArrowheads="1"/>
              </p:cNvSpPr>
              <p:nvPr/>
            </p:nvSpPr>
            <p:spPr bwMode="auto">
              <a:xfrm>
                <a:off x="2382" y="4225"/>
                <a:ext cx="9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0" name="Oval 611"/>
              <p:cNvSpPr>
                <a:spLocks noChangeArrowheads="1"/>
              </p:cNvSpPr>
              <p:nvPr/>
            </p:nvSpPr>
            <p:spPr bwMode="auto">
              <a:xfrm>
                <a:off x="2534" y="4070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1" name="Oval 612"/>
              <p:cNvSpPr>
                <a:spLocks noChangeArrowheads="1"/>
              </p:cNvSpPr>
              <p:nvPr/>
            </p:nvSpPr>
            <p:spPr bwMode="auto">
              <a:xfrm>
                <a:off x="2685" y="3986"/>
                <a:ext cx="9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2" name="Oval 613"/>
              <p:cNvSpPr>
                <a:spLocks noChangeArrowheads="1"/>
              </p:cNvSpPr>
              <p:nvPr/>
            </p:nvSpPr>
            <p:spPr bwMode="auto">
              <a:xfrm>
                <a:off x="2837" y="3957"/>
                <a:ext cx="9" cy="12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3" name="Oval 614"/>
              <p:cNvSpPr>
                <a:spLocks noChangeArrowheads="1"/>
              </p:cNvSpPr>
              <p:nvPr/>
            </p:nvSpPr>
            <p:spPr bwMode="auto">
              <a:xfrm>
                <a:off x="2989" y="4046"/>
                <a:ext cx="8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4" name="Oval 615"/>
              <p:cNvSpPr>
                <a:spLocks noChangeArrowheads="1"/>
              </p:cNvSpPr>
              <p:nvPr/>
            </p:nvSpPr>
            <p:spPr bwMode="auto">
              <a:xfrm>
                <a:off x="3140" y="4154"/>
                <a:ext cx="9" cy="11"/>
              </a:xfrm>
              <a:prstGeom prst="ellipse">
                <a:avLst/>
              </a:prstGeom>
              <a:solidFill>
                <a:srgbClr val="00FF00"/>
              </a:solidFill>
              <a:ln w="31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5" name="Oval 616"/>
              <p:cNvSpPr>
                <a:spLocks noChangeArrowheads="1"/>
              </p:cNvSpPr>
              <p:nvPr/>
            </p:nvSpPr>
            <p:spPr bwMode="auto">
              <a:xfrm>
                <a:off x="2079" y="4370"/>
                <a:ext cx="9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6" name="Oval 617"/>
              <p:cNvSpPr>
                <a:spLocks noChangeArrowheads="1"/>
              </p:cNvSpPr>
              <p:nvPr/>
            </p:nvSpPr>
            <p:spPr bwMode="auto">
              <a:xfrm>
                <a:off x="2231" y="4332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7" name="Oval 618"/>
              <p:cNvSpPr>
                <a:spLocks noChangeArrowheads="1"/>
              </p:cNvSpPr>
              <p:nvPr/>
            </p:nvSpPr>
            <p:spPr bwMode="auto">
              <a:xfrm>
                <a:off x="2382" y="4227"/>
                <a:ext cx="9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8" name="Oval 619"/>
              <p:cNvSpPr>
                <a:spLocks noChangeArrowheads="1"/>
              </p:cNvSpPr>
              <p:nvPr/>
            </p:nvSpPr>
            <p:spPr bwMode="auto">
              <a:xfrm>
                <a:off x="2534" y="4117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99" name="Oval 620"/>
              <p:cNvSpPr>
                <a:spLocks noChangeArrowheads="1"/>
              </p:cNvSpPr>
              <p:nvPr/>
            </p:nvSpPr>
            <p:spPr bwMode="auto">
              <a:xfrm>
                <a:off x="2685" y="4014"/>
                <a:ext cx="9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00" name="Oval 621"/>
              <p:cNvSpPr>
                <a:spLocks noChangeArrowheads="1"/>
              </p:cNvSpPr>
              <p:nvPr/>
            </p:nvSpPr>
            <p:spPr bwMode="auto">
              <a:xfrm>
                <a:off x="2837" y="4044"/>
                <a:ext cx="9" cy="12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01" name="Oval 622"/>
              <p:cNvSpPr>
                <a:spLocks noChangeArrowheads="1"/>
              </p:cNvSpPr>
              <p:nvPr/>
            </p:nvSpPr>
            <p:spPr bwMode="auto">
              <a:xfrm>
                <a:off x="2989" y="4062"/>
                <a:ext cx="8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02" name="Oval 623"/>
              <p:cNvSpPr>
                <a:spLocks noChangeArrowheads="1"/>
              </p:cNvSpPr>
              <p:nvPr/>
            </p:nvSpPr>
            <p:spPr bwMode="auto">
              <a:xfrm>
                <a:off x="3140" y="4183"/>
                <a:ext cx="9" cy="11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9091" name="Text Box 636"/>
          <p:cNvSpPr txBox="1">
            <a:spLocks noChangeArrowheads="1"/>
          </p:cNvSpPr>
          <p:nvPr/>
        </p:nvSpPr>
        <p:spPr bwMode="auto">
          <a:xfrm>
            <a:off x="3105150" y="460375"/>
            <a:ext cx="292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3600"/>
              <a:t>Analytic brain</a:t>
            </a:r>
          </a:p>
        </p:txBody>
      </p:sp>
    </p:spTree>
    <p:extLst>
      <p:ext uri="{BB962C8B-B14F-4D97-AF65-F5344CB8AC3E}">
        <p14:creationId xmlns:p14="http://schemas.microsoft.com/office/powerpoint/2010/main" val="36343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533400" y="2286000"/>
            <a:ext cx="8247063" cy="4191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3">
            <a:lum bright="26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484438"/>
            <a:ext cx="5060950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AutoShape 4"/>
          <p:cNvSpPr>
            <a:spLocks noChangeArrowheads="1"/>
          </p:cNvSpPr>
          <p:nvPr/>
        </p:nvSpPr>
        <p:spPr bwMode="auto">
          <a:xfrm rot="-1048358">
            <a:off x="3055938" y="2859088"/>
            <a:ext cx="2395537" cy="1824037"/>
          </a:xfrm>
          <a:prstGeom prst="parallelogram">
            <a:avLst>
              <a:gd name="adj" fmla="val 32833"/>
            </a:avLst>
          </a:prstGeom>
          <a:solidFill>
            <a:schemeClr val="bg2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6665913" y="4210050"/>
            <a:ext cx="63500" cy="158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162675" y="3249613"/>
            <a:ext cx="1588" cy="1679575"/>
          </a:xfrm>
          <a:prstGeom prst="line">
            <a:avLst/>
          </a:prstGeom>
          <a:noFill/>
          <a:ln w="7938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6153150" y="4929188"/>
            <a:ext cx="952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153150" y="4649788"/>
            <a:ext cx="9525" cy="1587"/>
          </a:xfrm>
          <a:prstGeom prst="line">
            <a:avLst/>
          </a:prstGeom>
          <a:noFill/>
          <a:ln w="7938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6153150" y="4370388"/>
            <a:ext cx="9525" cy="0"/>
          </a:xfrm>
          <a:prstGeom prst="line">
            <a:avLst/>
          </a:prstGeom>
          <a:noFill/>
          <a:ln w="7938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6153150" y="4089400"/>
            <a:ext cx="9525" cy="1588"/>
          </a:xfrm>
          <a:prstGeom prst="line">
            <a:avLst/>
          </a:prstGeom>
          <a:noFill/>
          <a:ln w="7938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6153150" y="3810000"/>
            <a:ext cx="9525" cy="0"/>
          </a:xfrm>
          <a:prstGeom prst="line">
            <a:avLst/>
          </a:prstGeom>
          <a:noFill/>
          <a:ln w="7938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6153150" y="3529013"/>
            <a:ext cx="9525" cy="1587"/>
          </a:xfrm>
          <a:prstGeom prst="line">
            <a:avLst/>
          </a:prstGeom>
          <a:noFill/>
          <a:ln w="7938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>
            <a:off x="6153150" y="3249613"/>
            <a:ext cx="952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6162675" y="4929188"/>
            <a:ext cx="2144713" cy="1587"/>
          </a:xfrm>
          <a:prstGeom prst="line">
            <a:avLst/>
          </a:prstGeom>
          <a:noFill/>
          <a:ln w="7938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flipV="1">
            <a:off x="6162675" y="4929188"/>
            <a:ext cx="1588" cy="12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 flipV="1">
            <a:off x="6699250" y="4929188"/>
            <a:ext cx="0" cy="12700"/>
          </a:xfrm>
          <a:prstGeom prst="line">
            <a:avLst/>
          </a:prstGeom>
          <a:noFill/>
          <a:ln w="7938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 flipV="1">
            <a:off x="7770813" y="4929188"/>
            <a:ext cx="1587" cy="12700"/>
          </a:xfrm>
          <a:prstGeom prst="line">
            <a:avLst/>
          </a:prstGeom>
          <a:noFill/>
          <a:ln w="7938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 flipV="1">
            <a:off x="8307388" y="4929188"/>
            <a:ext cx="1587" cy="12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6699250" y="4040188"/>
            <a:ext cx="1071563" cy="314325"/>
          </a:xfrm>
          <a:prstGeom prst="lin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 flipV="1">
            <a:off x="6699250" y="3851275"/>
            <a:ext cx="0" cy="188913"/>
          </a:xfrm>
          <a:prstGeom prst="lin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6688138" y="3851275"/>
            <a:ext cx="19050" cy="1588"/>
          </a:xfrm>
          <a:prstGeom prst="lin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 flipV="1">
            <a:off x="7770813" y="4113213"/>
            <a:ext cx="0" cy="241300"/>
          </a:xfrm>
          <a:prstGeom prst="lin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>
            <a:off x="7762875" y="4113213"/>
            <a:ext cx="17463" cy="1587"/>
          </a:xfrm>
          <a:prstGeom prst="lin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>
            <a:off x="6699250" y="4040188"/>
            <a:ext cx="0" cy="185737"/>
          </a:xfrm>
          <a:prstGeom prst="lin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1" name="Line 25"/>
          <p:cNvSpPr>
            <a:spLocks noChangeShapeType="1"/>
          </p:cNvSpPr>
          <p:nvPr/>
        </p:nvSpPr>
        <p:spPr bwMode="auto">
          <a:xfrm>
            <a:off x="6688138" y="4225925"/>
            <a:ext cx="19050" cy="0"/>
          </a:xfrm>
          <a:prstGeom prst="lin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2" name="Line 26"/>
          <p:cNvSpPr>
            <a:spLocks noChangeShapeType="1"/>
          </p:cNvSpPr>
          <p:nvPr/>
        </p:nvSpPr>
        <p:spPr bwMode="auto">
          <a:xfrm>
            <a:off x="7770813" y="4354513"/>
            <a:ext cx="0" cy="241300"/>
          </a:xfrm>
          <a:prstGeom prst="lin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3" name="Line 27"/>
          <p:cNvSpPr>
            <a:spLocks noChangeShapeType="1"/>
          </p:cNvSpPr>
          <p:nvPr/>
        </p:nvSpPr>
        <p:spPr bwMode="auto">
          <a:xfrm>
            <a:off x="7762875" y="4595813"/>
            <a:ext cx="17463" cy="0"/>
          </a:xfrm>
          <a:prstGeom prst="lin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Line 28"/>
          <p:cNvSpPr>
            <a:spLocks noChangeShapeType="1"/>
          </p:cNvSpPr>
          <p:nvPr/>
        </p:nvSpPr>
        <p:spPr bwMode="auto">
          <a:xfrm flipV="1">
            <a:off x="6699250" y="3683000"/>
            <a:ext cx="1071563" cy="647700"/>
          </a:xfrm>
          <a:prstGeom prst="lin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5" name="Line 29"/>
          <p:cNvSpPr>
            <a:spLocks noChangeShapeType="1"/>
          </p:cNvSpPr>
          <p:nvPr/>
        </p:nvSpPr>
        <p:spPr bwMode="auto">
          <a:xfrm flipV="1">
            <a:off x="6699250" y="4098925"/>
            <a:ext cx="0" cy="231775"/>
          </a:xfrm>
          <a:prstGeom prst="lin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6" name="Line 30"/>
          <p:cNvSpPr>
            <a:spLocks noChangeShapeType="1"/>
          </p:cNvSpPr>
          <p:nvPr/>
        </p:nvSpPr>
        <p:spPr bwMode="auto">
          <a:xfrm>
            <a:off x="6688138" y="4098925"/>
            <a:ext cx="190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7" name="Line 31"/>
          <p:cNvSpPr>
            <a:spLocks noChangeShapeType="1"/>
          </p:cNvSpPr>
          <p:nvPr/>
        </p:nvSpPr>
        <p:spPr bwMode="auto">
          <a:xfrm flipV="1">
            <a:off x="7770813" y="3382963"/>
            <a:ext cx="0" cy="300037"/>
          </a:xfrm>
          <a:prstGeom prst="lin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8" name="Line 32"/>
          <p:cNvSpPr>
            <a:spLocks noChangeShapeType="1"/>
          </p:cNvSpPr>
          <p:nvPr/>
        </p:nvSpPr>
        <p:spPr bwMode="auto">
          <a:xfrm>
            <a:off x="7742238" y="3382963"/>
            <a:ext cx="63500" cy="1587"/>
          </a:xfrm>
          <a:prstGeom prst="lin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>
            <a:off x="6699250" y="4330700"/>
            <a:ext cx="0" cy="231775"/>
          </a:xfrm>
          <a:prstGeom prst="lin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4"/>
          <p:cNvSpPr>
            <a:spLocks noChangeShapeType="1"/>
          </p:cNvSpPr>
          <p:nvPr/>
        </p:nvSpPr>
        <p:spPr bwMode="auto">
          <a:xfrm>
            <a:off x="6688138" y="4562475"/>
            <a:ext cx="19050" cy="1588"/>
          </a:xfrm>
          <a:prstGeom prst="lin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Line 35"/>
          <p:cNvSpPr>
            <a:spLocks noChangeShapeType="1"/>
          </p:cNvSpPr>
          <p:nvPr/>
        </p:nvSpPr>
        <p:spPr bwMode="auto">
          <a:xfrm>
            <a:off x="7770813" y="3683000"/>
            <a:ext cx="0" cy="298450"/>
          </a:xfrm>
          <a:prstGeom prst="lin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2" name="Line 36"/>
          <p:cNvSpPr>
            <a:spLocks noChangeShapeType="1"/>
          </p:cNvSpPr>
          <p:nvPr/>
        </p:nvSpPr>
        <p:spPr bwMode="auto">
          <a:xfrm>
            <a:off x="7762875" y="3981450"/>
            <a:ext cx="17463" cy="0"/>
          </a:xfrm>
          <a:prstGeom prst="lin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Oval 37"/>
          <p:cNvSpPr>
            <a:spLocks noChangeArrowheads="1"/>
          </p:cNvSpPr>
          <p:nvPr/>
        </p:nvSpPr>
        <p:spPr bwMode="auto">
          <a:xfrm>
            <a:off x="6692900" y="4033838"/>
            <a:ext cx="12700" cy="14287"/>
          </a:xfrm>
          <a:prstGeom prst="ellipse">
            <a:avLst/>
          </a:prstGeom>
          <a:solidFill>
            <a:srgbClr val="DD080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74" name="Oval 38"/>
          <p:cNvSpPr>
            <a:spLocks noChangeArrowheads="1"/>
          </p:cNvSpPr>
          <p:nvPr/>
        </p:nvSpPr>
        <p:spPr bwMode="auto">
          <a:xfrm>
            <a:off x="6692900" y="4033838"/>
            <a:ext cx="12700" cy="14287"/>
          </a:xfrm>
          <a:prstGeom prst="ellips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5" name="Oval 39"/>
          <p:cNvSpPr>
            <a:spLocks noChangeArrowheads="1"/>
          </p:cNvSpPr>
          <p:nvPr/>
        </p:nvSpPr>
        <p:spPr bwMode="auto">
          <a:xfrm>
            <a:off x="7766050" y="4349750"/>
            <a:ext cx="12700" cy="12700"/>
          </a:xfrm>
          <a:prstGeom prst="ellipse">
            <a:avLst/>
          </a:prstGeom>
          <a:solidFill>
            <a:srgbClr val="DD0806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76" name="Oval 40"/>
          <p:cNvSpPr>
            <a:spLocks noChangeArrowheads="1"/>
          </p:cNvSpPr>
          <p:nvPr/>
        </p:nvSpPr>
        <p:spPr bwMode="auto">
          <a:xfrm>
            <a:off x="7766050" y="4348163"/>
            <a:ext cx="12700" cy="15875"/>
          </a:xfrm>
          <a:prstGeom prst="ellipse">
            <a:avLst/>
          </a:prstGeom>
          <a:noFill/>
          <a:ln w="28575">
            <a:solidFill>
              <a:srgbClr val="DD08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7" name="Oval 41"/>
          <p:cNvSpPr>
            <a:spLocks noChangeArrowheads="1"/>
          </p:cNvSpPr>
          <p:nvPr/>
        </p:nvSpPr>
        <p:spPr bwMode="auto">
          <a:xfrm>
            <a:off x="6692900" y="4325938"/>
            <a:ext cx="12700" cy="12700"/>
          </a:xfrm>
          <a:prstGeom prst="ellipse">
            <a:avLst/>
          </a:prstGeom>
          <a:solidFill>
            <a:srgbClr val="0000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78" name="Oval 42"/>
          <p:cNvSpPr>
            <a:spLocks noChangeArrowheads="1"/>
          </p:cNvSpPr>
          <p:nvPr/>
        </p:nvSpPr>
        <p:spPr bwMode="auto">
          <a:xfrm>
            <a:off x="6692900" y="4325938"/>
            <a:ext cx="12700" cy="14287"/>
          </a:xfrm>
          <a:prstGeom prst="ellips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Oval 43"/>
          <p:cNvSpPr>
            <a:spLocks noChangeArrowheads="1"/>
          </p:cNvSpPr>
          <p:nvPr/>
        </p:nvSpPr>
        <p:spPr bwMode="auto">
          <a:xfrm>
            <a:off x="7766050" y="3676650"/>
            <a:ext cx="12700" cy="14288"/>
          </a:xfrm>
          <a:prstGeom prst="ellipse">
            <a:avLst/>
          </a:prstGeom>
          <a:solidFill>
            <a:srgbClr val="0000D4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80" name="Oval 44"/>
          <p:cNvSpPr>
            <a:spLocks noChangeArrowheads="1"/>
          </p:cNvSpPr>
          <p:nvPr/>
        </p:nvSpPr>
        <p:spPr bwMode="auto">
          <a:xfrm>
            <a:off x="7766050" y="3676650"/>
            <a:ext cx="12700" cy="14288"/>
          </a:xfrm>
          <a:prstGeom prst="ellips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1" name="Text Box 45"/>
          <p:cNvSpPr txBox="1">
            <a:spLocks noChangeArrowheads="1"/>
          </p:cNvSpPr>
          <p:nvPr/>
        </p:nvSpPr>
        <p:spPr bwMode="auto">
          <a:xfrm>
            <a:off x="5900738" y="4048125"/>
            <a:ext cx="311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folHlink"/>
                </a:solidFill>
                <a:latin typeface="Times" charset="0"/>
              </a:rPr>
              <a:t>0.0</a:t>
            </a:r>
          </a:p>
        </p:txBody>
      </p:sp>
      <p:sp>
        <p:nvSpPr>
          <p:cNvPr id="91182" name="Text Box 46"/>
          <p:cNvSpPr txBox="1">
            <a:spLocks noChangeArrowheads="1"/>
          </p:cNvSpPr>
          <p:nvPr/>
        </p:nvSpPr>
        <p:spPr bwMode="auto">
          <a:xfrm>
            <a:off x="5805488" y="4608513"/>
            <a:ext cx="400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/>
            <a:r>
              <a:rPr lang="en-US" sz="1000">
                <a:solidFill>
                  <a:schemeClr val="folHlink"/>
                </a:solidFill>
                <a:latin typeface="Times" charset="0"/>
              </a:rPr>
              <a:t>-0.05</a:t>
            </a:r>
          </a:p>
        </p:txBody>
      </p:sp>
      <p:sp>
        <p:nvSpPr>
          <p:cNvPr id="91183" name="Text Box 47"/>
          <p:cNvSpPr txBox="1">
            <a:spLocks noChangeArrowheads="1"/>
          </p:cNvSpPr>
          <p:nvPr/>
        </p:nvSpPr>
        <p:spPr bwMode="auto">
          <a:xfrm>
            <a:off x="5845175" y="3489325"/>
            <a:ext cx="366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000">
                <a:solidFill>
                  <a:schemeClr val="folHlink"/>
                </a:solidFill>
                <a:latin typeface="Times" charset="0"/>
              </a:rPr>
              <a:t>0.05</a:t>
            </a:r>
          </a:p>
        </p:txBody>
      </p:sp>
      <p:sp>
        <p:nvSpPr>
          <p:cNvPr id="91184" name="Text Box 48"/>
          <p:cNvSpPr txBox="1">
            <a:spLocks noChangeArrowheads="1"/>
          </p:cNvSpPr>
          <p:nvPr/>
        </p:nvSpPr>
        <p:spPr bwMode="auto">
          <a:xfrm>
            <a:off x="6249988" y="5003800"/>
            <a:ext cx="8937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solidFill>
                  <a:schemeClr val="folHlink"/>
                </a:solidFill>
              </a:rPr>
              <a:t>Choose</a:t>
            </a:r>
          </a:p>
          <a:p>
            <a:pPr algn="ctr"/>
            <a:r>
              <a:rPr lang="en-US" sz="1200">
                <a:solidFill>
                  <a:schemeClr val="folHlink"/>
                </a:solidFill>
              </a:rPr>
              <a:t>Immediate</a:t>
            </a:r>
          </a:p>
          <a:p>
            <a:pPr algn="ctr"/>
            <a:r>
              <a:rPr lang="en-US" sz="1200">
                <a:solidFill>
                  <a:schemeClr val="folHlink"/>
                </a:solidFill>
              </a:rPr>
              <a:t>Reward</a:t>
            </a:r>
          </a:p>
        </p:txBody>
      </p:sp>
      <p:sp>
        <p:nvSpPr>
          <p:cNvPr id="91185" name="Text Box 49"/>
          <p:cNvSpPr txBox="1">
            <a:spLocks noChangeArrowheads="1"/>
          </p:cNvSpPr>
          <p:nvPr/>
        </p:nvSpPr>
        <p:spPr bwMode="auto">
          <a:xfrm>
            <a:off x="7405688" y="5003800"/>
            <a:ext cx="7397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200">
                <a:solidFill>
                  <a:schemeClr val="folHlink"/>
                </a:solidFill>
              </a:rPr>
              <a:t>Choose</a:t>
            </a:r>
          </a:p>
          <a:p>
            <a:pPr algn="ctr"/>
            <a:r>
              <a:rPr lang="en-US" sz="1200">
                <a:solidFill>
                  <a:schemeClr val="folHlink"/>
                </a:solidFill>
              </a:rPr>
              <a:t>Delayed</a:t>
            </a:r>
          </a:p>
          <a:p>
            <a:pPr algn="ctr"/>
            <a:r>
              <a:rPr lang="en-US" sz="1200">
                <a:solidFill>
                  <a:schemeClr val="folHlink"/>
                </a:solidFill>
              </a:rPr>
              <a:t>Reward</a:t>
            </a:r>
          </a:p>
        </p:txBody>
      </p:sp>
      <p:sp>
        <p:nvSpPr>
          <p:cNvPr id="91186" name="Text Box 50"/>
          <p:cNvSpPr txBox="1">
            <a:spLocks noChangeArrowheads="1"/>
          </p:cNvSpPr>
          <p:nvPr/>
        </p:nvSpPr>
        <p:spPr bwMode="auto">
          <a:xfrm>
            <a:off x="7810500" y="4117975"/>
            <a:ext cx="725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b="1">
                <a:solidFill>
                  <a:schemeClr val="accent1"/>
                </a:solidFill>
              </a:rPr>
              <a:t>Limbic</a:t>
            </a:r>
          </a:p>
          <a:p>
            <a:r>
              <a:rPr lang="en-US" sz="1400" b="1">
                <a:solidFill>
                  <a:schemeClr val="accent1"/>
                </a:solidFill>
              </a:rPr>
              <a:t>System</a:t>
            </a:r>
            <a:endParaRPr lang="en-US" sz="1400" b="1">
              <a:solidFill>
                <a:schemeClr val="accent1"/>
              </a:solidFill>
              <a:latin typeface="Times" charset="0"/>
            </a:endParaRPr>
          </a:p>
        </p:txBody>
      </p:sp>
      <p:sp>
        <p:nvSpPr>
          <p:cNvPr id="91187" name="Text Box 51"/>
          <p:cNvSpPr txBox="1">
            <a:spLocks noChangeArrowheads="1"/>
          </p:cNvSpPr>
          <p:nvPr/>
        </p:nvSpPr>
        <p:spPr bwMode="auto">
          <a:xfrm>
            <a:off x="7818438" y="3378200"/>
            <a:ext cx="7096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 b="1">
                <a:solidFill>
                  <a:schemeClr val="accent2"/>
                </a:solidFill>
              </a:rPr>
              <a:t>Frontal</a:t>
            </a:r>
            <a:br>
              <a:rPr lang="en-US" sz="1400" b="1">
                <a:solidFill>
                  <a:schemeClr val="accent2"/>
                </a:solidFill>
              </a:rPr>
            </a:br>
            <a:r>
              <a:rPr lang="en-US" sz="1400" b="1">
                <a:solidFill>
                  <a:schemeClr val="accent2"/>
                </a:solidFill>
              </a:rPr>
              <a:t>system</a:t>
            </a:r>
            <a:endParaRPr lang="en-US" sz="1400" b="1">
              <a:solidFill>
                <a:schemeClr val="accent2"/>
              </a:solidFill>
              <a:latin typeface="Times" charset="0"/>
            </a:endParaRPr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6664325" y="4295775"/>
            <a:ext cx="77788" cy="730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89" name="Rectangle 53"/>
          <p:cNvSpPr>
            <a:spLocks noChangeArrowheads="1"/>
          </p:cNvSpPr>
          <p:nvPr/>
        </p:nvSpPr>
        <p:spPr bwMode="auto">
          <a:xfrm>
            <a:off x="7735888" y="3651250"/>
            <a:ext cx="77787" cy="714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90" name="Rectangle 54"/>
          <p:cNvSpPr>
            <a:spLocks noChangeArrowheads="1"/>
          </p:cNvSpPr>
          <p:nvPr/>
        </p:nvSpPr>
        <p:spPr bwMode="auto">
          <a:xfrm>
            <a:off x="7735888" y="4311650"/>
            <a:ext cx="77787" cy="71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6659563" y="4006850"/>
            <a:ext cx="76200" cy="71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92" name="Line 56"/>
          <p:cNvSpPr>
            <a:spLocks noChangeShapeType="1"/>
          </p:cNvSpPr>
          <p:nvPr/>
        </p:nvSpPr>
        <p:spPr bwMode="auto">
          <a:xfrm>
            <a:off x="7742238" y="3984625"/>
            <a:ext cx="63500" cy="3175"/>
          </a:xfrm>
          <a:prstGeom prst="line">
            <a:avLst/>
          </a:prstGeom>
          <a:noFill/>
          <a:ln w="28575">
            <a:solidFill>
              <a:srgbClr val="0000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3" name="Line 57"/>
          <p:cNvSpPr>
            <a:spLocks noChangeShapeType="1"/>
          </p:cNvSpPr>
          <p:nvPr/>
        </p:nvSpPr>
        <p:spPr bwMode="auto">
          <a:xfrm>
            <a:off x="7742238" y="4114800"/>
            <a:ext cx="63500" cy="31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Line 58"/>
          <p:cNvSpPr>
            <a:spLocks noChangeShapeType="1"/>
          </p:cNvSpPr>
          <p:nvPr/>
        </p:nvSpPr>
        <p:spPr bwMode="auto">
          <a:xfrm>
            <a:off x="7742238" y="4600575"/>
            <a:ext cx="63500" cy="31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5" name="Line 59"/>
          <p:cNvSpPr>
            <a:spLocks noChangeShapeType="1"/>
          </p:cNvSpPr>
          <p:nvPr/>
        </p:nvSpPr>
        <p:spPr bwMode="auto">
          <a:xfrm>
            <a:off x="6665913" y="3854450"/>
            <a:ext cx="63500" cy="158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6" name="Line 60"/>
          <p:cNvSpPr>
            <a:spLocks noChangeShapeType="1"/>
          </p:cNvSpPr>
          <p:nvPr/>
        </p:nvSpPr>
        <p:spPr bwMode="auto">
          <a:xfrm>
            <a:off x="6665913" y="4100513"/>
            <a:ext cx="6350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Line 61"/>
          <p:cNvSpPr>
            <a:spLocks noChangeShapeType="1"/>
          </p:cNvSpPr>
          <p:nvPr/>
        </p:nvSpPr>
        <p:spPr bwMode="auto">
          <a:xfrm>
            <a:off x="6665913" y="4572000"/>
            <a:ext cx="6350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8" name="Text Box 62"/>
          <p:cNvSpPr txBox="1">
            <a:spLocks noChangeArrowheads="1"/>
          </p:cNvSpPr>
          <p:nvPr/>
        </p:nvSpPr>
        <p:spPr bwMode="auto">
          <a:xfrm rot="-5400000">
            <a:off x="5367338" y="4025900"/>
            <a:ext cx="8699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folHlink"/>
                </a:solidFill>
              </a:rPr>
              <a:t>Brain Activity</a:t>
            </a:r>
          </a:p>
        </p:txBody>
      </p:sp>
      <p:sp>
        <p:nvSpPr>
          <p:cNvPr id="91199" name="Rectangle 63"/>
          <p:cNvSpPr>
            <a:spLocks noChangeArrowheads="1"/>
          </p:cNvSpPr>
          <p:nvPr/>
        </p:nvSpPr>
        <p:spPr bwMode="auto">
          <a:xfrm>
            <a:off x="457200" y="457200"/>
            <a:ext cx="8229600" cy="177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 eaLnBrk="1" hangingPunct="1"/>
            <a:r>
              <a:rPr lang="en-US" sz="2800" dirty="0">
                <a:latin typeface="Arial" charset="0"/>
                <a:cs typeface="Arial" charset="0"/>
              </a:rPr>
              <a:t>Brain Activity in the </a:t>
            </a:r>
            <a:r>
              <a:rPr lang="en-US" sz="2800" dirty="0" smtClean="0">
                <a:latin typeface="Arial" charset="0"/>
                <a:cs typeface="Arial" charset="0"/>
              </a:rPr>
              <a:t>Frontal </a:t>
            </a:r>
            <a:r>
              <a:rPr lang="en-US" sz="2800" dirty="0">
                <a:latin typeface="Arial" charset="0"/>
                <a:cs typeface="Arial" charset="0"/>
              </a:rPr>
              <a:t>System and Limbic System Predict </a:t>
            </a:r>
            <a:r>
              <a:rPr lang="en-US" sz="2800" dirty="0" smtClean="0">
                <a:latin typeface="Arial" charset="0"/>
                <a:cs typeface="Arial" charset="0"/>
              </a:rPr>
              <a:t>Savings Behavior</a:t>
            </a:r>
            <a:r>
              <a:rPr lang="en-US" sz="2800" dirty="0">
                <a:latin typeface="Arial" charset="0"/>
                <a:cs typeface="Arial" charset="0"/>
              </a:rPr>
              <a:t/>
            </a:r>
            <a:br>
              <a:rPr lang="en-US" sz="2800" dirty="0">
                <a:latin typeface="Arial" charset="0"/>
                <a:cs typeface="Arial" charset="0"/>
              </a:rPr>
            </a:br>
            <a:r>
              <a:rPr lang="en-US" sz="2800" dirty="0">
                <a:latin typeface="Arial" charset="0"/>
                <a:cs typeface="Arial" charset="0"/>
              </a:rPr>
              <a:t>(Data for choices with an immediate option.)</a:t>
            </a:r>
            <a:r>
              <a:rPr lang="en-US" sz="2800" dirty="0">
                <a:latin typeface="Times" charset="0"/>
                <a:ea typeface="Arial" charset="0"/>
                <a:cs typeface="Arial" charset="0"/>
              </a:rPr>
              <a:t/>
            </a:r>
            <a:br>
              <a:rPr lang="en-US" sz="2800" dirty="0">
                <a:latin typeface="Times" charset="0"/>
                <a:ea typeface="Arial" charset="0"/>
                <a:cs typeface="Arial" charset="0"/>
              </a:rPr>
            </a:br>
            <a:endParaRPr lang="en-US" sz="2800" dirty="0">
              <a:latin typeface="Times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9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Finance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533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1562242" y="3549792"/>
            <a:ext cx="5422973" cy="2267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1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" name="TextShape 1"/>
          <p:cNvSpPr txBox="1"/>
          <p:nvPr/>
        </p:nvSpPr>
        <p:spPr>
          <a:xfrm>
            <a:off x="457172" y="273684"/>
            <a:ext cx="8228763" cy="80775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991" dirty="0">
                <a:latin typeface="Arial"/>
              </a:rPr>
              <a:t>Implications</a:t>
            </a:r>
            <a:endParaRPr sz="1633" dirty="0"/>
          </a:p>
        </p:txBody>
      </p:sp>
      <p:sp>
        <p:nvSpPr>
          <p:cNvPr id="1656" name="TextShape 2"/>
          <p:cNvSpPr txBox="1"/>
          <p:nvPr/>
        </p:nvSpPr>
        <p:spPr>
          <a:xfrm>
            <a:off x="457172" y="1408381"/>
            <a:ext cx="8228763" cy="4812779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en-US" sz="2000" dirty="0">
                <a:latin typeface="Arial"/>
              </a:rPr>
              <a:t>T</a:t>
            </a:r>
            <a:r>
              <a:rPr lang="en-US" sz="2000" dirty="0" smtClean="0">
                <a:latin typeface="Arial"/>
              </a:rPr>
              <a:t>wo </a:t>
            </a:r>
            <a:r>
              <a:rPr lang="en-US" sz="2000" dirty="0">
                <a:latin typeface="Arial"/>
              </a:rPr>
              <a:t>competing neural systems </a:t>
            </a:r>
            <a:r>
              <a:rPr lang="en-US" sz="2000" dirty="0" smtClean="0">
                <a:latin typeface="Arial"/>
              </a:rPr>
              <a:t>fight </a:t>
            </a:r>
            <a:r>
              <a:rPr lang="en-US" sz="2000" dirty="0">
                <a:latin typeface="Arial"/>
              </a:rPr>
              <a:t>each </a:t>
            </a:r>
            <a:r>
              <a:rPr lang="en-US" sz="2000" dirty="0" smtClean="0">
                <a:latin typeface="Arial"/>
              </a:rPr>
              <a:t>other. Emotional brain </a:t>
            </a:r>
            <a:r>
              <a:rPr lang="en-US" sz="2000" dirty="0">
                <a:latin typeface="Arial"/>
              </a:rPr>
              <a:t>wants to consume now, the frontal cortex is willing to save</a:t>
            </a:r>
            <a:r>
              <a:rPr lang="en-US" sz="2000" dirty="0" smtClean="0">
                <a:latin typeface="Arial"/>
              </a:rPr>
              <a:t>.</a:t>
            </a:r>
          </a:p>
          <a:p>
            <a:pPr>
              <a:buSzPct val="45000"/>
            </a:pPr>
            <a:endParaRPr sz="2000" dirty="0"/>
          </a:p>
          <a:p>
            <a:pPr>
              <a:buSzPct val="45000"/>
            </a:pPr>
            <a:r>
              <a:rPr lang="en-US" sz="2000" dirty="0">
                <a:latin typeface="Arial"/>
              </a:rPr>
              <a:t>We can give the frontal cortex a helping hand by the way we structure the </a:t>
            </a:r>
            <a:r>
              <a:rPr lang="en-US" sz="2000" dirty="0" smtClean="0">
                <a:latin typeface="Arial"/>
              </a:rPr>
              <a:t>decisions:</a:t>
            </a:r>
          </a:p>
          <a:p>
            <a:pPr>
              <a:buSzPct val="45000"/>
            </a:pPr>
            <a:endParaRPr lang="en-US" sz="2000" dirty="0" smtClean="0">
              <a:latin typeface="Arial"/>
            </a:endParaRPr>
          </a:p>
          <a:p>
            <a:pPr lvl="1">
              <a:buSzPct val="45000"/>
            </a:pPr>
            <a:r>
              <a:rPr lang="en-US" sz="2000" dirty="0" smtClean="0">
                <a:latin typeface="Arial"/>
              </a:rPr>
              <a:t> - Make </a:t>
            </a:r>
            <a:r>
              <a:rPr lang="en-US" sz="2000" dirty="0">
                <a:latin typeface="Arial"/>
              </a:rPr>
              <a:t>the default option to save, so the limbic system has a higher hurdle to </a:t>
            </a:r>
            <a:r>
              <a:rPr lang="en-US" sz="2000" dirty="0" smtClean="0">
                <a:latin typeface="Arial"/>
              </a:rPr>
              <a:t>overcome.</a:t>
            </a:r>
          </a:p>
          <a:p>
            <a:pPr lvl="1">
              <a:buSzPct val="45000"/>
            </a:pPr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- Start </a:t>
            </a:r>
            <a:r>
              <a:rPr lang="en-US" sz="2000" dirty="0">
                <a:latin typeface="Arial"/>
              </a:rPr>
              <a:t>with small savings, increase them automatically. </a:t>
            </a:r>
            <a:r>
              <a:rPr lang="en-US" sz="2000" dirty="0" smtClean="0">
                <a:latin typeface="Arial"/>
              </a:rPr>
              <a:t>People </a:t>
            </a:r>
            <a:r>
              <a:rPr lang="en-US" sz="2000" dirty="0">
                <a:latin typeface="Arial"/>
              </a:rPr>
              <a:t>aren't sacrificing when they make the decision</a:t>
            </a:r>
            <a:r>
              <a:rPr lang="en-US" sz="2000" dirty="0" smtClean="0">
                <a:latin typeface="Arial"/>
              </a:rPr>
              <a:t>,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tricks the </a:t>
            </a:r>
            <a:r>
              <a:rPr lang="en-US" sz="2000" dirty="0">
                <a:latin typeface="Arial"/>
              </a:rPr>
              <a:t>limbic </a:t>
            </a:r>
            <a:r>
              <a:rPr lang="en-US" sz="2000" dirty="0" smtClean="0">
                <a:latin typeface="Arial"/>
              </a:rPr>
              <a:t>system.</a:t>
            </a:r>
            <a:endParaRPr lang="en-US" sz="2000" dirty="0"/>
          </a:p>
          <a:p>
            <a:pPr lvl="1">
              <a:buSzPct val="45000"/>
            </a:pPr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- Make decisions simple. Confusion </a:t>
            </a:r>
            <a:r>
              <a:rPr lang="en-US" sz="2000" dirty="0">
                <a:latin typeface="Arial"/>
              </a:rPr>
              <a:t>overwhelms the frontal cortex, depletes its ability to exercise control, and helps the limbic </a:t>
            </a:r>
            <a:r>
              <a:rPr lang="en-US" sz="2000" dirty="0" smtClean="0">
                <a:latin typeface="Arial"/>
              </a:rPr>
              <a:t>system.</a:t>
            </a:r>
            <a:endParaRPr lang="en-US" sz="2000" dirty="0"/>
          </a:p>
          <a:p>
            <a:pPr lvl="1">
              <a:buSzPct val="45000"/>
            </a:pPr>
            <a:r>
              <a:rPr lang="en-US" sz="2000" dirty="0" smtClean="0">
                <a:latin typeface="Arial"/>
              </a:rPr>
              <a:t>- Make </a:t>
            </a:r>
            <a:r>
              <a:rPr lang="en-US" sz="2000" dirty="0">
                <a:latin typeface="Arial"/>
              </a:rPr>
              <a:t>people commit. The limbic system is just waiting </a:t>
            </a:r>
            <a:r>
              <a:rPr lang="en-US" sz="2000" dirty="0" smtClean="0">
                <a:latin typeface="Arial"/>
              </a:rPr>
              <a:t>for its chance </a:t>
            </a:r>
            <a:r>
              <a:rPr lang="en-US" sz="2000" dirty="0">
                <a:latin typeface="Arial"/>
              </a:rPr>
              <a:t>to spend the money </a:t>
            </a:r>
            <a:r>
              <a:rPr lang="en-US" sz="2000" dirty="0" smtClean="0">
                <a:latin typeface="Arial"/>
              </a:rPr>
              <a:t>now, </a:t>
            </a:r>
            <a:r>
              <a:rPr lang="en-US" sz="2000" dirty="0" err="1" smtClean="0">
                <a:latin typeface="Arial"/>
              </a:rPr>
              <a:t>e.g</a:t>
            </a:r>
            <a:r>
              <a:rPr lang="en-US" sz="2000" dirty="0" smtClean="0">
                <a:latin typeface="Arial"/>
              </a:rPr>
              <a:t> credit cards.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88805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775" y="365127"/>
            <a:ext cx="8125575" cy="8672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Other relevant behavioral economics: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quo bias and default effects. </a:t>
            </a:r>
          </a:p>
          <a:p>
            <a:r>
              <a:rPr lang="en-US" dirty="0" smtClean="0"/>
              <a:t>Loss aversion and risk seeking in investment decisions after losses.</a:t>
            </a:r>
          </a:p>
          <a:p>
            <a:r>
              <a:rPr lang="en-US" dirty="0" smtClean="0"/>
              <a:t>Ambiguity aversion.</a:t>
            </a:r>
          </a:p>
          <a:p>
            <a:r>
              <a:rPr lang="en-US" dirty="0" smtClean="0"/>
              <a:t>Paradox of choice.</a:t>
            </a:r>
          </a:p>
          <a:p>
            <a:r>
              <a:rPr lang="en-US" dirty="0"/>
              <a:t>Gender differences in risk preferences, financial literacy, confidence and overconfidence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36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79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Abbreviated </a:t>
            </a:r>
            <a:r>
              <a:rPr lang="en-US" dirty="0"/>
              <a:t>r</a:t>
            </a:r>
            <a:r>
              <a:rPr lang="en-US" dirty="0" smtClean="0"/>
              <a:t>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1734"/>
            <a:ext cx="7886700" cy="535687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Bergstresser, Daniel, John M.R. Chalmers, and Peter </a:t>
            </a:r>
            <a:r>
              <a:rPr lang="en-US" dirty="0" err="1"/>
              <a:t>Tufano</a:t>
            </a:r>
            <a:r>
              <a:rPr lang="en-US" dirty="0"/>
              <a:t>, 2009, Assessing the Costs and Benefits of Brokers in the Mutual Fund Industry, </a:t>
            </a:r>
            <a:r>
              <a:rPr lang="en-US" i="1" dirty="0"/>
              <a:t>The Review of Financial Studies, </a:t>
            </a:r>
            <a:r>
              <a:rPr lang="en-US" dirty="0"/>
              <a:t>22, 10, 4129-4156.</a:t>
            </a:r>
          </a:p>
          <a:p>
            <a:r>
              <a:rPr lang="en-US" dirty="0" err="1" smtClean="0"/>
              <a:t>Beshears</a:t>
            </a:r>
            <a:r>
              <a:rPr lang="en-US" dirty="0" smtClean="0"/>
              <a:t>, Choi, </a:t>
            </a:r>
            <a:r>
              <a:rPr lang="en-US" dirty="0" err="1" smtClean="0"/>
              <a:t>Laibson</a:t>
            </a:r>
            <a:r>
              <a:rPr lang="en-US" dirty="0" smtClean="0"/>
              <a:t>, </a:t>
            </a:r>
            <a:r>
              <a:rPr lang="en-US" dirty="0" err="1" smtClean="0"/>
              <a:t>Madrian</a:t>
            </a:r>
            <a:r>
              <a:rPr lang="en-US" dirty="0" smtClean="0"/>
              <a:t>, 2008, The Importance of Default Options for Retirement Saving Outcomes:  Evidence from the United States.”  In </a:t>
            </a:r>
            <a:r>
              <a:rPr lang="en-US" i="1" dirty="0" smtClean="0"/>
              <a:t>Lessons from Pension Reform in the Americas</a:t>
            </a:r>
            <a:r>
              <a:rPr lang="en-US" dirty="0" smtClean="0"/>
              <a:t>, Stephen J. Kay and </a:t>
            </a:r>
            <a:r>
              <a:rPr lang="en-US" dirty="0" err="1" smtClean="0"/>
              <a:t>Tapen</a:t>
            </a:r>
            <a:r>
              <a:rPr lang="en-US" dirty="0" smtClean="0"/>
              <a:t> Sinha, editors.</a:t>
            </a:r>
          </a:p>
          <a:p>
            <a:r>
              <a:rPr lang="en-US" dirty="0"/>
              <a:t>Chalmers, John and Jonathan Reuter, 2012, How Do Retirees Value Life Annuities?  Evidence from Public Employees, </a:t>
            </a:r>
            <a:r>
              <a:rPr lang="en-US" i="1" dirty="0"/>
              <a:t>The Review of Financial Studies</a:t>
            </a:r>
            <a:r>
              <a:rPr lang="en-US" dirty="0"/>
              <a:t>, 25, 8, 2601-2634. Winner of the TIAA-CREF 2013 Paul A. Samuelson Award for Outstanding Scholarly Writing on Lifelong Financial Security.</a:t>
            </a:r>
          </a:p>
          <a:p>
            <a:r>
              <a:rPr lang="en-US" dirty="0" smtClean="0"/>
              <a:t>Chalmers and Reuter, 2013, What </a:t>
            </a:r>
            <a:r>
              <a:rPr lang="en-US" dirty="0"/>
              <a:t>is the impact of financial advisors on retirement portfolio choices and outcomes?, </a:t>
            </a:r>
            <a:r>
              <a:rPr lang="en-US" dirty="0" smtClean="0"/>
              <a:t>working paper. </a:t>
            </a:r>
          </a:p>
          <a:p>
            <a:r>
              <a:rPr lang="en-US" dirty="0" smtClean="0"/>
              <a:t>Choi, </a:t>
            </a:r>
            <a:r>
              <a:rPr lang="en-US" dirty="0" err="1" smtClean="0"/>
              <a:t>Laibson</a:t>
            </a:r>
            <a:r>
              <a:rPr lang="en-US" dirty="0" smtClean="0"/>
              <a:t>, </a:t>
            </a:r>
            <a:r>
              <a:rPr lang="en-US" dirty="0" err="1" smtClean="0"/>
              <a:t>Madrian</a:t>
            </a:r>
            <a:r>
              <a:rPr lang="en-US" dirty="0" smtClean="0"/>
              <a:t>, and </a:t>
            </a:r>
            <a:r>
              <a:rPr lang="en-US" dirty="0" err="1" smtClean="0"/>
              <a:t>Metrick</a:t>
            </a:r>
            <a:r>
              <a:rPr lang="en-US" dirty="0" smtClean="0"/>
              <a:t>, 2006, “Savings for Retirement on the Path of Least Resistance,”  In </a:t>
            </a:r>
            <a:r>
              <a:rPr lang="en-US" i="1" dirty="0" smtClean="0"/>
              <a:t>Behavioral Public Finance:  Toward a New Agenda</a:t>
            </a:r>
            <a:r>
              <a:rPr lang="en-US" dirty="0" smtClean="0"/>
              <a:t>, Ed </a:t>
            </a:r>
            <a:r>
              <a:rPr lang="en-US" dirty="0" err="1" smtClean="0"/>
              <a:t>MacCaffrey</a:t>
            </a:r>
            <a:r>
              <a:rPr lang="en-US" dirty="0" smtClean="0"/>
              <a:t> and Joel </a:t>
            </a:r>
            <a:r>
              <a:rPr lang="en-US" dirty="0" err="1" smtClean="0"/>
              <a:t>Slemrod</a:t>
            </a:r>
            <a:r>
              <a:rPr lang="en-US" dirty="0" smtClean="0"/>
              <a:t>, editors.</a:t>
            </a:r>
          </a:p>
          <a:p>
            <a:r>
              <a:rPr lang="en-US" dirty="0" err="1" smtClean="0"/>
              <a:t>Lusardi</a:t>
            </a:r>
            <a:r>
              <a:rPr lang="en-US" dirty="0"/>
              <a:t> </a:t>
            </a:r>
            <a:r>
              <a:rPr lang="en-US" dirty="0" smtClean="0"/>
              <a:t>and Mitchell</a:t>
            </a:r>
            <a:r>
              <a:rPr lang="en-US" dirty="0"/>
              <a:t>. </a:t>
            </a:r>
            <a:r>
              <a:rPr lang="en-US" dirty="0" smtClean="0"/>
              <a:t>2005. Financial </a:t>
            </a:r>
            <a:r>
              <a:rPr lang="en-US" dirty="0"/>
              <a:t>literacy and planning: Implications for retirement wellbeing. Working Paper No. WP 2005-108. Ann Arbor, MI: University of Michigan Retirement Research Center. Available at http://</a:t>
            </a:r>
            <a:r>
              <a:rPr lang="en-US" dirty="0" err="1"/>
              <a:t>www.mrrc.isr.umich.edu</a:t>
            </a:r>
            <a:r>
              <a:rPr lang="en-US" dirty="0"/>
              <a:t>/publications/papers/</a:t>
            </a:r>
            <a:r>
              <a:rPr lang="en-US" dirty="0" err="1"/>
              <a:t>pdf</a:t>
            </a:r>
            <a:r>
              <a:rPr lang="en-US" dirty="0"/>
              <a:t>/wp108.pdf</a:t>
            </a:r>
          </a:p>
          <a:p>
            <a:r>
              <a:rPr lang="en-US" dirty="0" err="1" smtClean="0"/>
              <a:t>Madrian</a:t>
            </a:r>
            <a:r>
              <a:rPr lang="en-US" dirty="0" smtClean="0"/>
              <a:t> and Shea</a:t>
            </a:r>
            <a:r>
              <a:rPr lang="en-US" dirty="0"/>
              <a:t>. 2001. The power of suggestion: Inertia in 401(k) participation and savings behavior. </a:t>
            </a:r>
            <a:r>
              <a:rPr lang="en-US" i="1" dirty="0"/>
              <a:t>Quarterly Journal of Economics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2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5793"/>
            <a:ext cx="8235950" cy="1325563"/>
          </a:xfrm>
        </p:spPr>
        <p:txBody>
          <a:bodyPr/>
          <a:lstStyle/>
          <a:p>
            <a:r>
              <a:rPr lang="en-US" dirty="0" smtClean="0"/>
              <a:t>Compounding Miracles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2328"/>
            <a:ext cx="3572289" cy="1245819"/>
          </a:xfrm>
        </p:spPr>
        <p:txBody>
          <a:bodyPr>
            <a:noAutofit/>
          </a:bodyPr>
          <a:lstStyle/>
          <a:p>
            <a:pPr marL="285750" indent="-285750"/>
            <a:r>
              <a:rPr lang="en-US" sz="2000" dirty="0"/>
              <a:t>Save $500/</a:t>
            </a:r>
            <a:r>
              <a:rPr lang="en-US" sz="2000" dirty="0" smtClean="0"/>
              <a:t>month</a:t>
            </a:r>
            <a:endParaRPr lang="en-US" sz="2000" dirty="0"/>
          </a:p>
          <a:p>
            <a:pPr marL="285750" indent="-285750"/>
            <a:r>
              <a:rPr lang="en-US" sz="2000" dirty="0"/>
              <a:t>35 years </a:t>
            </a:r>
            <a:r>
              <a:rPr lang="en-US" sz="2000" dirty="0" smtClean="0"/>
              <a:t>of contributions</a:t>
            </a:r>
            <a:endParaRPr lang="en-US" sz="2000" dirty="0"/>
          </a:p>
          <a:p>
            <a:pPr marL="285750" indent="-285750"/>
            <a:r>
              <a:rPr lang="en-US" sz="2000" dirty="0" smtClean="0"/>
              <a:t>Assume </a:t>
            </a:r>
            <a:r>
              <a:rPr lang="en-US" sz="2000" dirty="0" smtClean="0">
                <a:solidFill>
                  <a:srgbClr val="FF0000"/>
                </a:solidFill>
              </a:rPr>
              <a:t>10%</a:t>
            </a:r>
            <a:r>
              <a:rPr lang="en-US" sz="2000" dirty="0" smtClean="0"/>
              <a:t> </a:t>
            </a:r>
            <a:r>
              <a:rPr lang="en-US" sz="2000" dirty="0"/>
              <a:t>gross </a:t>
            </a:r>
            <a:r>
              <a:rPr lang="en-US" sz="2000" dirty="0" smtClean="0"/>
              <a:t>returns</a:t>
            </a:r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89558979"/>
              </p:ext>
            </p:extLst>
          </p:nvPr>
        </p:nvGraphicFramePr>
        <p:xfrm>
          <a:off x="381366" y="2517892"/>
          <a:ext cx="3699934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746625" y="1192329"/>
            <a:ext cx="3489601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Save $500/</a:t>
            </a:r>
            <a:r>
              <a:rPr lang="en-US" sz="2000" dirty="0" smtClean="0"/>
              <a:t>month</a:t>
            </a:r>
            <a:endParaRPr lang="en-US" sz="2000" dirty="0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35 years </a:t>
            </a:r>
            <a:r>
              <a:rPr lang="en-US" sz="2000" dirty="0" smtClean="0"/>
              <a:t>of contributions</a:t>
            </a:r>
            <a:endParaRPr lang="en-US" sz="2000" dirty="0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Assume </a:t>
            </a:r>
            <a:r>
              <a:rPr lang="en-US" sz="2000" dirty="0" smtClean="0">
                <a:solidFill>
                  <a:srgbClr val="FF0000"/>
                </a:solidFill>
              </a:rPr>
              <a:t>12%</a:t>
            </a:r>
            <a:r>
              <a:rPr lang="en-US" sz="2000" dirty="0" smtClean="0"/>
              <a:t> </a:t>
            </a:r>
            <a:r>
              <a:rPr lang="en-US" sz="2000" dirty="0"/>
              <a:t>gross </a:t>
            </a:r>
            <a:r>
              <a:rPr lang="en-US" sz="2000" dirty="0" smtClean="0"/>
              <a:t>returns</a:t>
            </a:r>
            <a:endParaRPr lang="en-US" sz="20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05800517"/>
              </p:ext>
            </p:extLst>
          </p:nvPr>
        </p:nvGraphicFramePr>
        <p:xfrm>
          <a:off x="4463035" y="2517892"/>
          <a:ext cx="3699934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2210113"/>
              </p:ext>
            </p:extLst>
          </p:nvPr>
        </p:nvGraphicFramePr>
        <p:xfrm>
          <a:off x="2146294" y="4808254"/>
          <a:ext cx="4895621" cy="195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72669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 during Career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6498" y="1621501"/>
            <a:ext cx="38862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Make savings happen</a:t>
            </a:r>
          </a:p>
          <a:p>
            <a:pPr lvl="1"/>
            <a:r>
              <a:rPr lang="en-US" dirty="0" smtClean="0"/>
              <a:t>Defaults with opt out provisions</a:t>
            </a:r>
          </a:p>
          <a:p>
            <a:pPr lvl="1"/>
            <a:r>
              <a:rPr lang="en-US" dirty="0" smtClean="0"/>
              <a:t>Matching plans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Advice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56998" y="1598820"/>
            <a:ext cx="4646673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Invest savings well</a:t>
            </a:r>
          </a:p>
          <a:p>
            <a:pPr lvl="1"/>
            <a:r>
              <a:rPr lang="en-US" dirty="0"/>
              <a:t>Stock market </a:t>
            </a:r>
            <a:r>
              <a:rPr lang="en-US" dirty="0" smtClean="0"/>
              <a:t>participation </a:t>
            </a:r>
            <a:endParaRPr lang="en-US" dirty="0"/>
          </a:p>
          <a:p>
            <a:pPr lvl="1"/>
            <a:r>
              <a:rPr lang="en-US" dirty="0" smtClean="0"/>
              <a:t>Option A</a:t>
            </a:r>
          </a:p>
          <a:p>
            <a:pPr lvl="2"/>
            <a:r>
              <a:rPr lang="en-US" dirty="0" smtClean="0"/>
              <a:t>Low </a:t>
            </a:r>
            <a:r>
              <a:rPr lang="en-US" dirty="0"/>
              <a:t>fee diversified </a:t>
            </a:r>
            <a:r>
              <a:rPr lang="en-US" dirty="0" smtClean="0"/>
              <a:t>portfolios</a:t>
            </a:r>
          </a:p>
          <a:p>
            <a:pPr lvl="2"/>
            <a:r>
              <a:rPr lang="en-US" dirty="0" smtClean="0"/>
              <a:t>Select to fit risk tolerance</a:t>
            </a:r>
          </a:p>
          <a:p>
            <a:pPr lvl="1"/>
            <a:r>
              <a:rPr lang="en-US" dirty="0" smtClean="0"/>
              <a:t>Option B</a:t>
            </a:r>
          </a:p>
          <a:p>
            <a:pPr lvl="2"/>
            <a:r>
              <a:rPr lang="en-US" dirty="0" smtClean="0"/>
              <a:t>Well designed default with opt out provisions</a:t>
            </a:r>
          </a:p>
          <a:p>
            <a:pPr lvl="2"/>
            <a:r>
              <a:rPr lang="en-US" dirty="0" smtClean="0"/>
              <a:t>Low fee target date fund</a:t>
            </a:r>
          </a:p>
          <a:p>
            <a:pPr lvl="1"/>
            <a:r>
              <a:rPr lang="en-US" dirty="0" smtClean="0"/>
              <a:t>Others</a:t>
            </a:r>
          </a:p>
          <a:p>
            <a:pPr lvl="2"/>
            <a:r>
              <a:rPr lang="en-US" dirty="0" smtClean="0"/>
              <a:t>Financial education</a:t>
            </a:r>
          </a:p>
          <a:p>
            <a:pPr lvl="2"/>
            <a:r>
              <a:rPr lang="en-US" dirty="0" smtClean="0"/>
              <a:t>Financial advisors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1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is a tough row to hoe</a:t>
            </a:r>
            <a:br>
              <a:rPr lang="en-US" dirty="0" smtClean="0"/>
            </a:br>
            <a:r>
              <a:rPr lang="en-US" dirty="0" smtClean="0"/>
              <a:t>Financial Literacy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Lusardi</a:t>
            </a:r>
            <a:r>
              <a:rPr lang="en-US" dirty="0" smtClean="0"/>
              <a:t> and Mitchell 2006 (HRS 2004) – Ask these questions</a:t>
            </a:r>
          </a:p>
          <a:p>
            <a:r>
              <a:rPr lang="en-US" dirty="0" smtClean="0"/>
              <a:t>Q1 (Compound Interest) : Suppose you had $100 in a savings account and the interest rate was 2% per year.  After 5 years, how much do you think you would have in the account if you left the money to grow: more than $102, exactly $102, less than $102?</a:t>
            </a:r>
          </a:p>
          <a:p>
            <a:endParaRPr lang="en-US" dirty="0" smtClean="0"/>
          </a:p>
          <a:p>
            <a:r>
              <a:rPr lang="en-US" dirty="0" smtClean="0"/>
              <a:t>Q2 (Inflation) :Imagine that the interest rate on your savings account was 1% per year and inflation was 2% per year.  After 1 year, would you be able to buy more than, exactly the same as, or less than today with the money in this account?</a:t>
            </a:r>
          </a:p>
          <a:p>
            <a:endParaRPr lang="en-US" dirty="0" smtClean="0"/>
          </a:p>
          <a:p>
            <a:r>
              <a:rPr lang="en-US" dirty="0" smtClean="0"/>
              <a:t>Q3 (Stock Risk): Do you think that the following statement is true or false?  “Buying a single company stock usually provides a safer return than a stock mutual fund.”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5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following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9863"/>
            <a:ext cx="8986466" cy="450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5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in the Oregon University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Good news: </a:t>
            </a:r>
          </a:p>
          <a:p>
            <a:r>
              <a:rPr lang="en-US" dirty="0" smtClean="0"/>
              <a:t>Over 90% of a sample of Oregon University Employees Answer the Literacy Questions Correctly</a:t>
            </a:r>
          </a:p>
          <a:p>
            <a:pPr marL="457200" lvl="1" indent="0">
              <a:buNone/>
            </a:pPr>
            <a:r>
              <a:rPr lang="en-US" dirty="0" smtClean="0"/>
              <a:t>Chalmers and Reuter (2014)</a:t>
            </a:r>
          </a:p>
          <a:p>
            <a:pPr marL="0" indent="0">
              <a:buNone/>
            </a:pPr>
            <a:r>
              <a:rPr lang="en-US" dirty="0" smtClean="0"/>
              <a:t>Bad news:</a:t>
            </a:r>
          </a:p>
          <a:p>
            <a:r>
              <a:rPr lang="en-US" dirty="0" smtClean="0"/>
              <a:t>Even though they answer the literacy questions correctly – OUS employees make many of the same mistakes in choosing their investments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7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Defaults Improve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310" y="1360676"/>
            <a:ext cx="8182248" cy="2018711"/>
          </a:xfrm>
        </p:spPr>
        <p:txBody>
          <a:bodyPr/>
          <a:lstStyle/>
          <a:p>
            <a:r>
              <a:rPr lang="en-US" dirty="0" err="1" smtClean="0"/>
              <a:t>Beshears</a:t>
            </a:r>
            <a:r>
              <a:rPr lang="en-US" dirty="0"/>
              <a:t>, Choi, </a:t>
            </a:r>
            <a:r>
              <a:rPr lang="en-US" dirty="0" err="1"/>
              <a:t>Laibson</a:t>
            </a:r>
            <a:r>
              <a:rPr lang="en-US" dirty="0"/>
              <a:t>, and </a:t>
            </a:r>
            <a:r>
              <a:rPr lang="en-US" dirty="0" err="1"/>
              <a:t>Madrian</a:t>
            </a:r>
            <a:r>
              <a:rPr lang="en-US" dirty="0"/>
              <a:t> (2008)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63" y="1919051"/>
            <a:ext cx="7200669" cy="494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01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inancial education/advice?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ducation can help but it takes a lot of effort and follow up to prove marginally effective. </a:t>
            </a:r>
          </a:p>
          <a:p>
            <a:r>
              <a:rPr lang="en-US" dirty="0" smtClean="0"/>
              <a:t>Financial advisors – e.g. Bergstresser, Chalmers, </a:t>
            </a:r>
            <a:r>
              <a:rPr lang="en-US" dirty="0" err="1" smtClean="0"/>
              <a:t>Tufano</a:t>
            </a:r>
            <a:r>
              <a:rPr lang="en-US" dirty="0" smtClean="0"/>
              <a:t> (2009) and Chalmers and Reuter (2013),  </a:t>
            </a:r>
          </a:p>
          <a:p>
            <a:pPr lvl="1"/>
            <a:r>
              <a:rPr lang="en-US" dirty="0" smtClean="0"/>
              <a:t>Advisors do some good – for example fewer investors in a bad default investment (like Money Market), more international diversification</a:t>
            </a:r>
          </a:p>
          <a:p>
            <a:pPr lvl="1"/>
            <a:r>
              <a:rPr lang="en-US" dirty="0" smtClean="0"/>
              <a:t>Incentives matter and advisors respond to those incentives–</a:t>
            </a:r>
          </a:p>
          <a:p>
            <a:pPr lvl="2"/>
            <a:r>
              <a:rPr lang="en-US" dirty="0" smtClean="0"/>
              <a:t>Actively managed mutual funds charge investors more and usually pay advisors more than an index fund would pay to their </a:t>
            </a:r>
            <a:r>
              <a:rPr lang="en-US" dirty="0"/>
              <a:t>a</a:t>
            </a:r>
            <a:r>
              <a:rPr lang="en-US" dirty="0" smtClean="0"/>
              <a:t>dvisors </a:t>
            </a:r>
          </a:p>
          <a:p>
            <a:pPr lvl="2"/>
            <a:r>
              <a:rPr lang="en-US" dirty="0" smtClean="0"/>
              <a:t>Little evidence that advisors pick better performing mutual fund investments for their clients</a:t>
            </a:r>
          </a:p>
          <a:p>
            <a:pPr lvl="2"/>
            <a:r>
              <a:rPr lang="en-US" dirty="0" smtClean="0"/>
              <a:t>Little evidence that advisor clients recover any of the fees paid to their advisors in better investment performance</a:t>
            </a:r>
          </a:p>
          <a:p>
            <a:pPr lvl="1"/>
            <a:r>
              <a:rPr lang="en-US" dirty="0" smtClean="0"/>
              <a:t>Evidence in Chalmers Reuter (2013) that a well specified target date fund would have outperformed advised and do-it-yourself investors in the OUS over an extended sample period.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1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1895</Words>
  <Application>Microsoft Macintosh PowerPoint</Application>
  <PresentationFormat>On-screen Show (4:3)</PresentationFormat>
  <Paragraphs>238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Life Cycle of Finance</vt:lpstr>
      <vt:lpstr>Compounding Miracles</vt:lpstr>
      <vt:lpstr>Priorities during Career</vt:lpstr>
      <vt:lpstr>Education is a tough row to hoe Financial Literacy evidence</vt:lpstr>
      <vt:lpstr>Get the following Results</vt:lpstr>
      <vt:lpstr>Literacy in the Oregon University System </vt:lpstr>
      <vt:lpstr>Defaults Improve Savings</vt:lpstr>
      <vt:lpstr>Financial education/advice?</vt:lpstr>
      <vt:lpstr>Absent Advice What Happens? </vt:lpstr>
      <vt:lpstr>Decades of Financial Economics Research Leads to Simple Advice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relevant behavioral economics:</vt:lpstr>
      <vt:lpstr>Abbreviated references:</vt:lpstr>
    </vt:vector>
  </TitlesOfParts>
  <Company>Lundquist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Chalmers</dc:creator>
  <cp:lastModifiedBy>kita</cp:lastModifiedBy>
  <cp:revision>43</cp:revision>
  <dcterms:created xsi:type="dcterms:W3CDTF">2014-07-07T16:41:27Z</dcterms:created>
  <dcterms:modified xsi:type="dcterms:W3CDTF">2014-07-21T23:59:39Z</dcterms:modified>
</cp:coreProperties>
</file>